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1"/>
  </p:sldMasterIdLst>
  <p:sldIdLst>
    <p:sldId id="257" r:id="rId2"/>
    <p:sldId id="25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82" r:id="rId22"/>
    <p:sldId id="278" r:id="rId23"/>
    <p:sldId id="279" r:id="rId24"/>
    <p:sldId id="280" r:id="rId25"/>
    <p:sldId id="28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13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30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579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660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846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2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108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4278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988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4/24/2019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591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8A87A34-81AB-432B-8DAE-1953F412C126}" type="datetimeFigureOut">
              <a:rPr lang="en-US" smtClean="0"/>
              <a:t>4/24/2019</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26394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7070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4/24/2019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1104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C72A-FD17-4BFE-B805-7B6633C4D678}"/>
              </a:ext>
            </a:extLst>
          </p:cNvPr>
          <p:cNvSpPr>
            <a:spLocks noGrp="1"/>
          </p:cNvSpPr>
          <p:nvPr>
            <p:ph type="title"/>
          </p:nvPr>
        </p:nvSpPr>
        <p:spPr/>
        <p:txBody>
          <a:bodyPr/>
          <a:lstStyle/>
          <a:p>
            <a:r>
              <a:rPr lang="en-CA" b="1" dirty="0"/>
              <a:t>House Renting Market in GTA</a:t>
            </a:r>
          </a:p>
        </p:txBody>
      </p:sp>
      <p:sp>
        <p:nvSpPr>
          <p:cNvPr id="3" name="Content Placeholder 2">
            <a:extLst>
              <a:ext uri="{FF2B5EF4-FFF2-40B4-BE49-F238E27FC236}">
                <a16:creationId xmlns:a16="http://schemas.microsoft.com/office/drawing/2014/main" id="{F6FF42C7-8455-48C8-AB42-CAFF7570305C}"/>
              </a:ext>
            </a:extLst>
          </p:cNvPr>
          <p:cNvSpPr>
            <a:spLocks noGrp="1"/>
          </p:cNvSpPr>
          <p:nvPr>
            <p:ph idx="1"/>
          </p:nvPr>
        </p:nvSpPr>
        <p:spPr>
          <a:xfrm>
            <a:off x="1443491" y="3613714"/>
            <a:ext cx="6571343" cy="1730644"/>
          </a:xfrm>
        </p:spPr>
        <p:txBody>
          <a:bodyPr>
            <a:normAutofit/>
          </a:bodyPr>
          <a:lstStyle/>
          <a:p>
            <a:pPr marL="0" indent="0" algn="ctr">
              <a:buNone/>
            </a:pPr>
            <a:r>
              <a:rPr lang="en-CA" dirty="0"/>
              <a:t>CSDA1050 Capstone Project </a:t>
            </a:r>
          </a:p>
          <a:p>
            <a:pPr marL="0" indent="0" algn="ctr">
              <a:buNone/>
            </a:pPr>
            <a:r>
              <a:rPr lang="en-CA" dirty="0"/>
              <a:t>Presented by Hui Fang Cai</a:t>
            </a:r>
          </a:p>
          <a:p>
            <a:pPr marL="0" indent="0" algn="ctr">
              <a:buNone/>
            </a:pPr>
            <a:r>
              <a:rPr lang="en-CA" dirty="0"/>
              <a:t>Date :  May 24, 2019</a:t>
            </a:r>
          </a:p>
          <a:p>
            <a:endParaRPr lang="en-CA" dirty="0"/>
          </a:p>
          <a:p>
            <a:endParaRPr lang="en-CA" dirty="0"/>
          </a:p>
        </p:txBody>
      </p:sp>
    </p:spTree>
    <p:extLst>
      <p:ext uri="{BB962C8B-B14F-4D97-AF65-F5344CB8AC3E}">
        <p14:creationId xmlns:p14="http://schemas.microsoft.com/office/powerpoint/2010/main" val="839154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35B4-E641-45CB-882D-520E5BF49646}"/>
              </a:ext>
            </a:extLst>
          </p:cNvPr>
          <p:cNvSpPr>
            <a:spLocks noGrp="1"/>
          </p:cNvSpPr>
          <p:nvPr>
            <p:ph type="title"/>
          </p:nvPr>
        </p:nvSpPr>
        <p:spPr>
          <a:xfrm>
            <a:off x="822960" y="36041"/>
            <a:ext cx="7543800" cy="1450757"/>
          </a:xfrm>
        </p:spPr>
        <p:txBody>
          <a:bodyPr>
            <a:normAutofit/>
          </a:bodyPr>
          <a:lstStyle/>
          <a:p>
            <a:r>
              <a:rPr lang="en-CA" sz="3600" b="1" dirty="0"/>
              <a:t>Top 10 Type by # of Properties</a:t>
            </a:r>
          </a:p>
        </p:txBody>
      </p:sp>
      <p:sp>
        <p:nvSpPr>
          <p:cNvPr id="3" name="Content Placeholder 2">
            <a:extLst>
              <a:ext uri="{FF2B5EF4-FFF2-40B4-BE49-F238E27FC236}">
                <a16:creationId xmlns:a16="http://schemas.microsoft.com/office/drawing/2014/main" id="{1763D44D-0D31-4827-B2BF-22575B7E99B6}"/>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AACA40A3-1F1F-44DE-B82E-30EB9F398A5B}"/>
              </a:ext>
            </a:extLst>
          </p:cNvPr>
          <p:cNvPicPr/>
          <p:nvPr/>
        </p:nvPicPr>
        <p:blipFill>
          <a:blip r:embed="rId2"/>
          <a:stretch>
            <a:fillRect/>
          </a:stretch>
        </p:blipFill>
        <p:spPr>
          <a:xfrm>
            <a:off x="822959" y="1752995"/>
            <a:ext cx="7069290" cy="4488007"/>
          </a:xfrm>
          <a:prstGeom prst="rect">
            <a:avLst/>
          </a:prstGeom>
        </p:spPr>
      </p:pic>
    </p:spTree>
    <p:extLst>
      <p:ext uri="{BB962C8B-B14F-4D97-AF65-F5344CB8AC3E}">
        <p14:creationId xmlns:p14="http://schemas.microsoft.com/office/powerpoint/2010/main" val="299793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6EBA-86D4-48A6-82B0-66BCAA9667C3}"/>
              </a:ext>
            </a:extLst>
          </p:cNvPr>
          <p:cNvSpPr>
            <a:spLocks noGrp="1"/>
          </p:cNvSpPr>
          <p:nvPr>
            <p:ph type="title"/>
          </p:nvPr>
        </p:nvSpPr>
        <p:spPr>
          <a:xfrm>
            <a:off x="822960" y="714652"/>
            <a:ext cx="7543800" cy="836278"/>
          </a:xfrm>
        </p:spPr>
        <p:txBody>
          <a:bodyPr>
            <a:normAutofit/>
          </a:bodyPr>
          <a:lstStyle/>
          <a:p>
            <a:r>
              <a:rPr lang="en-CA" sz="3600" b="1" dirty="0"/>
              <a:t>Top 10 Type by Avg Price </a:t>
            </a:r>
          </a:p>
        </p:txBody>
      </p:sp>
      <p:pic>
        <p:nvPicPr>
          <p:cNvPr id="4" name="Content Placeholder 3">
            <a:extLst>
              <a:ext uri="{FF2B5EF4-FFF2-40B4-BE49-F238E27FC236}">
                <a16:creationId xmlns:a16="http://schemas.microsoft.com/office/drawing/2014/main" id="{EBD8B5A3-155E-40A2-BA63-A8271B2573DB}"/>
              </a:ext>
            </a:extLst>
          </p:cNvPr>
          <p:cNvPicPr>
            <a:picLocks noGrp="1"/>
          </p:cNvPicPr>
          <p:nvPr>
            <p:ph idx="1"/>
          </p:nvPr>
        </p:nvPicPr>
        <p:blipFill>
          <a:blip r:embed="rId2"/>
          <a:stretch>
            <a:fillRect/>
          </a:stretch>
        </p:blipFill>
        <p:spPr>
          <a:xfrm>
            <a:off x="1398188" y="1846263"/>
            <a:ext cx="6968572" cy="4297085"/>
          </a:xfrm>
          <a:prstGeom prst="rect">
            <a:avLst/>
          </a:prstGeom>
        </p:spPr>
      </p:pic>
    </p:spTree>
    <p:extLst>
      <p:ext uri="{BB962C8B-B14F-4D97-AF65-F5344CB8AC3E}">
        <p14:creationId xmlns:p14="http://schemas.microsoft.com/office/powerpoint/2010/main" val="14894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BE81-AEE6-4D2B-9433-4DFD22EBED95}"/>
              </a:ext>
            </a:extLst>
          </p:cNvPr>
          <p:cNvSpPr>
            <a:spLocks noGrp="1"/>
          </p:cNvSpPr>
          <p:nvPr>
            <p:ph type="title"/>
          </p:nvPr>
        </p:nvSpPr>
        <p:spPr>
          <a:xfrm>
            <a:off x="800100" y="568548"/>
            <a:ext cx="7543800" cy="840716"/>
          </a:xfrm>
        </p:spPr>
        <p:txBody>
          <a:bodyPr>
            <a:normAutofit/>
          </a:bodyPr>
          <a:lstStyle/>
          <a:p>
            <a:r>
              <a:rPr lang="en-CA" sz="3600" b="1" dirty="0"/>
              <a:t>Summary Table</a:t>
            </a:r>
          </a:p>
        </p:txBody>
      </p:sp>
      <p:sp>
        <p:nvSpPr>
          <p:cNvPr id="3" name="Content Placeholder 2">
            <a:extLst>
              <a:ext uri="{FF2B5EF4-FFF2-40B4-BE49-F238E27FC236}">
                <a16:creationId xmlns:a16="http://schemas.microsoft.com/office/drawing/2014/main" id="{CC04E147-CB3A-45F6-821C-B70C5B11BE27}"/>
              </a:ext>
            </a:extLst>
          </p:cNvPr>
          <p:cNvSpPr>
            <a:spLocks noGrp="1"/>
          </p:cNvSpPr>
          <p:nvPr>
            <p:ph idx="1"/>
          </p:nvPr>
        </p:nvSpPr>
        <p:spPr/>
        <p:txBody>
          <a:bodyPr/>
          <a:lstStyle/>
          <a:p>
            <a:r>
              <a:rPr lang="en-CA" dirty="0"/>
              <a:t>Avg Price by Bedrooms (High Level)</a:t>
            </a:r>
          </a:p>
        </p:txBody>
      </p:sp>
      <p:graphicFrame>
        <p:nvGraphicFramePr>
          <p:cNvPr id="4" name="Table 3">
            <a:extLst>
              <a:ext uri="{FF2B5EF4-FFF2-40B4-BE49-F238E27FC236}">
                <a16:creationId xmlns:a16="http://schemas.microsoft.com/office/drawing/2014/main" id="{DAB7B9B1-E4F5-4386-AE87-37C0845A5784}"/>
              </a:ext>
            </a:extLst>
          </p:cNvPr>
          <p:cNvGraphicFramePr>
            <a:graphicFrameLocks noGrp="1"/>
          </p:cNvGraphicFramePr>
          <p:nvPr>
            <p:extLst>
              <p:ext uri="{D42A27DB-BD31-4B8C-83A1-F6EECF244321}">
                <p14:modId xmlns:p14="http://schemas.microsoft.com/office/powerpoint/2010/main" val="815480120"/>
              </p:ext>
            </p:extLst>
          </p:nvPr>
        </p:nvGraphicFramePr>
        <p:xfrm>
          <a:off x="1049814" y="2228295"/>
          <a:ext cx="1720019" cy="1819917"/>
        </p:xfrm>
        <a:graphic>
          <a:graphicData uri="http://schemas.openxmlformats.org/drawingml/2006/table">
            <a:tbl>
              <a:tblPr/>
              <a:tblGrid>
                <a:gridCol w="764453">
                  <a:extLst>
                    <a:ext uri="{9D8B030D-6E8A-4147-A177-3AD203B41FA5}">
                      <a16:colId xmlns:a16="http://schemas.microsoft.com/office/drawing/2014/main" val="4037961923"/>
                    </a:ext>
                  </a:extLst>
                </a:gridCol>
                <a:gridCol w="955566">
                  <a:extLst>
                    <a:ext uri="{9D8B030D-6E8A-4147-A177-3AD203B41FA5}">
                      <a16:colId xmlns:a16="http://schemas.microsoft.com/office/drawing/2014/main" val="694543552"/>
                    </a:ext>
                  </a:extLst>
                </a:gridCol>
              </a:tblGrid>
              <a:tr h="202213">
                <a:tc>
                  <a:txBody>
                    <a:bodyPr/>
                    <a:lstStyle/>
                    <a:p>
                      <a:pPr algn="l" fontAlgn="b"/>
                      <a:r>
                        <a:rPr lang="en-CA" sz="1100" b="0" i="0" u="none" strike="noStrike">
                          <a:solidFill>
                            <a:srgbClr val="000000"/>
                          </a:solidFill>
                          <a:effectLst/>
                          <a:latin typeface="Calibri" panose="020F0502020204030204" pitchFamily="34" charset="0"/>
                        </a:rPr>
                        <a:t>Bedrooms</a:t>
                      </a:r>
                    </a:p>
                  </a:txBody>
                  <a:tcPr marL="7620" marR="7620" marT="7620" marB="0" anchor="b">
                    <a:lnL>
                      <a:noFill/>
                    </a:lnL>
                    <a:lnR>
                      <a:noFill/>
                    </a:lnR>
                    <a:lnT>
                      <a:noFill/>
                    </a:lnT>
                    <a:lnB>
                      <a:noFill/>
                    </a:lnB>
                  </a:tcPr>
                </a:tc>
                <a:tc>
                  <a:txBody>
                    <a:bodyPr/>
                    <a:lstStyle/>
                    <a:p>
                      <a:pPr algn="l" fontAlgn="b"/>
                      <a:r>
                        <a:rPr lang="en-CA" sz="1100" b="0" i="0" u="none" strike="noStrike" dirty="0">
                          <a:solidFill>
                            <a:srgbClr val="000000"/>
                          </a:solidFill>
                          <a:effectLst/>
                          <a:latin typeface="Calibri" panose="020F0502020204030204" pitchFamily="34" charset="0"/>
                        </a:rPr>
                        <a:t>mean_price2</a:t>
                      </a:r>
                    </a:p>
                  </a:txBody>
                  <a:tcPr marL="7620" marR="7620" marT="7620" marB="0" anchor="b">
                    <a:lnL>
                      <a:noFill/>
                    </a:lnL>
                    <a:lnR>
                      <a:noFill/>
                    </a:lnR>
                    <a:lnT>
                      <a:noFill/>
                    </a:lnT>
                    <a:lnB>
                      <a:noFill/>
                    </a:lnB>
                  </a:tcPr>
                </a:tc>
                <a:extLst>
                  <a:ext uri="{0D108BD9-81ED-4DB2-BD59-A6C34878D82A}">
                    <a16:rowId xmlns:a16="http://schemas.microsoft.com/office/drawing/2014/main" val="2184905640"/>
                  </a:ext>
                </a:extLst>
              </a:tr>
              <a:tr h="202213">
                <a:tc>
                  <a:txBody>
                    <a:bodyPr/>
                    <a:lstStyle/>
                    <a:p>
                      <a:pPr algn="r" fontAlgn="b"/>
                      <a:r>
                        <a:rPr lang="en-CA"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2080.24</a:t>
                      </a:r>
                    </a:p>
                  </a:txBody>
                  <a:tcPr marL="7620" marR="7620" marT="7620" marB="0" anchor="b">
                    <a:lnL>
                      <a:noFill/>
                    </a:lnL>
                    <a:lnR>
                      <a:noFill/>
                    </a:lnR>
                    <a:lnT>
                      <a:noFill/>
                    </a:lnT>
                    <a:lnB>
                      <a:noFill/>
                    </a:lnB>
                  </a:tcPr>
                </a:tc>
                <a:extLst>
                  <a:ext uri="{0D108BD9-81ED-4DB2-BD59-A6C34878D82A}">
                    <a16:rowId xmlns:a16="http://schemas.microsoft.com/office/drawing/2014/main" val="885466012"/>
                  </a:ext>
                </a:extLst>
              </a:tr>
              <a:tr h="202213">
                <a:tc>
                  <a:txBody>
                    <a:bodyPr/>
                    <a:lstStyle/>
                    <a:p>
                      <a:pPr algn="r" fontAlgn="b"/>
                      <a:r>
                        <a:rPr lang="en-CA" sz="11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2816.92</a:t>
                      </a:r>
                    </a:p>
                  </a:txBody>
                  <a:tcPr marL="7620" marR="7620" marT="7620" marB="0" anchor="b">
                    <a:lnL>
                      <a:noFill/>
                    </a:lnL>
                    <a:lnR>
                      <a:noFill/>
                    </a:lnR>
                    <a:lnT>
                      <a:noFill/>
                    </a:lnT>
                    <a:lnB>
                      <a:noFill/>
                    </a:lnB>
                  </a:tcPr>
                </a:tc>
                <a:extLst>
                  <a:ext uri="{0D108BD9-81ED-4DB2-BD59-A6C34878D82A}">
                    <a16:rowId xmlns:a16="http://schemas.microsoft.com/office/drawing/2014/main" val="3962949516"/>
                  </a:ext>
                </a:extLst>
              </a:tr>
              <a:tr h="202213">
                <a:tc>
                  <a:txBody>
                    <a:bodyPr/>
                    <a:lstStyle/>
                    <a:p>
                      <a:pPr algn="r" fontAlgn="b"/>
                      <a:r>
                        <a:rPr lang="en-CA" sz="1100" b="0" i="0" u="none" strike="noStrike" dirty="0">
                          <a:solidFill>
                            <a:srgbClr val="000000"/>
                          </a:solidFill>
                          <a:effectLst/>
                          <a:latin typeface="Calibri" panose="020F0502020204030204" pitchFamily="34" charset="0"/>
                        </a:rPr>
                        <a:t>3</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4209.52</a:t>
                      </a:r>
                    </a:p>
                  </a:txBody>
                  <a:tcPr marL="7620" marR="7620" marT="7620" marB="0" anchor="b">
                    <a:lnL>
                      <a:noFill/>
                    </a:lnL>
                    <a:lnR>
                      <a:noFill/>
                    </a:lnR>
                    <a:lnT>
                      <a:noFill/>
                    </a:lnT>
                    <a:lnB>
                      <a:noFill/>
                    </a:lnB>
                  </a:tcPr>
                </a:tc>
                <a:extLst>
                  <a:ext uri="{0D108BD9-81ED-4DB2-BD59-A6C34878D82A}">
                    <a16:rowId xmlns:a16="http://schemas.microsoft.com/office/drawing/2014/main" val="1626959811"/>
                  </a:ext>
                </a:extLst>
              </a:tr>
              <a:tr h="202213">
                <a:tc>
                  <a:txBody>
                    <a:bodyPr/>
                    <a:lstStyle/>
                    <a:p>
                      <a:pPr algn="r" fontAlgn="b"/>
                      <a:r>
                        <a:rPr lang="en-CA" sz="11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5707.04</a:t>
                      </a:r>
                    </a:p>
                  </a:txBody>
                  <a:tcPr marL="7620" marR="7620" marT="7620" marB="0" anchor="b">
                    <a:lnL>
                      <a:noFill/>
                    </a:lnL>
                    <a:lnR>
                      <a:noFill/>
                    </a:lnR>
                    <a:lnT>
                      <a:noFill/>
                    </a:lnT>
                    <a:lnB>
                      <a:noFill/>
                    </a:lnB>
                  </a:tcPr>
                </a:tc>
                <a:extLst>
                  <a:ext uri="{0D108BD9-81ED-4DB2-BD59-A6C34878D82A}">
                    <a16:rowId xmlns:a16="http://schemas.microsoft.com/office/drawing/2014/main" val="1182619225"/>
                  </a:ext>
                </a:extLst>
              </a:tr>
              <a:tr h="202213">
                <a:tc>
                  <a:txBody>
                    <a:bodyPr/>
                    <a:lstStyle/>
                    <a:p>
                      <a:pPr algn="r" fontAlgn="b"/>
                      <a:r>
                        <a:rPr lang="en-CA" sz="11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6445.36</a:t>
                      </a:r>
                    </a:p>
                  </a:txBody>
                  <a:tcPr marL="7620" marR="7620" marT="7620" marB="0" anchor="b">
                    <a:lnL>
                      <a:noFill/>
                    </a:lnL>
                    <a:lnR>
                      <a:noFill/>
                    </a:lnR>
                    <a:lnT>
                      <a:noFill/>
                    </a:lnT>
                    <a:lnB>
                      <a:noFill/>
                    </a:lnB>
                  </a:tcPr>
                </a:tc>
                <a:extLst>
                  <a:ext uri="{0D108BD9-81ED-4DB2-BD59-A6C34878D82A}">
                    <a16:rowId xmlns:a16="http://schemas.microsoft.com/office/drawing/2014/main" val="1422595234"/>
                  </a:ext>
                </a:extLst>
              </a:tr>
              <a:tr h="202213">
                <a:tc>
                  <a:txBody>
                    <a:bodyPr/>
                    <a:lstStyle/>
                    <a:p>
                      <a:pPr algn="r" fontAlgn="b"/>
                      <a:r>
                        <a:rPr lang="en-CA" sz="11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tcPr>
                </a:tc>
                <a:tc>
                  <a:txBody>
                    <a:bodyPr/>
                    <a:lstStyle/>
                    <a:p>
                      <a:pPr algn="r" fontAlgn="b"/>
                      <a:r>
                        <a:rPr lang="en-CA" sz="1100" b="0" i="0" u="none" strike="noStrike">
                          <a:solidFill>
                            <a:srgbClr val="000000"/>
                          </a:solidFill>
                          <a:effectLst/>
                          <a:latin typeface="Calibri" panose="020F0502020204030204" pitchFamily="34" charset="0"/>
                        </a:rPr>
                        <a:t>7533.64</a:t>
                      </a:r>
                    </a:p>
                  </a:txBody>
                  <a:tcPr marL="7620" marR="7620" marT="7620" marB="0" anchor="b">
                    <a:lnL>
                      <a:noFill/>
                    </a:lnL>
                    <a:lnR>
                      <a:noFill/>
                    </a:lnR>
                    <a:lnT>
                      <a:noFill/>
                    </a:lnT>
                    <a:lnB>
                      <a:noFill/>
                    </a:lnB>
                  </a:tcPr>
                </a:tc>
                <a:extLst>
                  <a:ext uri="{0D108BD9-81ED-4DB2-BD59-A6C34878D82A}">
                    <a16:rowId xmlns:a16="http://schemas.microsoft.com/office/drawing/2014/main" val="3596292928"/>
                  </a:ext>
                </a:extLst>
              </a:tr>
              <a:tr h="202213">
                <a:tc>
                  <a:txBody>
                    <a:bodyPr/>
                    <a:lstStyle/>
                    <a:p>
                      <a:pPr algn="r" fontAlgn="b"/>
                      <a:r>
                        <a:rPr lang="en-CA" sz="11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tcPr>
                </a:tc>
                <a:tc>
                  <a:txBody>
                    <a:bodyPr/>
                    <a:lstStyle/>
                    <a:p>
                      <a:pPr algn="r" fontAlgn="b"/>
                      <a:r>
                        <a:rPr lang="en-CA" sz="1100" b="0" i="0" u="none" strike="noStrike" dirty="0">
                          <a:solidFill>
                            <a:srgbClr val="000000"/>
                          </a:solidFill>
                          <a:effectLst/>
                          <a:latin typeface="Calibri" panose="020F0502020204030204" pitchFamily="34" charset="0"/>
                        </a:rPr>
                        <a:t>7732.81</a:t>
                      </a:r>
                    </a:p>
                  </a:txBody>
                  <a:tcPr marL="7620" marR="7620" marT="7620" marB="0" anchor="b">
                    <a:lnL>
                      <a:noFill/>
                    </a:lnL>
                    <a:lnR>
                      <a:noFill/>
                    </a:lnR>
                    <a:lnT>
                      <a:noFill/>
                    </a:lnT>
                    <a:lnB>
                      <a:noFill/>
                    </a:lnB>
                  </a:tcPr>
                </a:tc>
                <a:extLst>
                  <a:ext uri="{0D108BD9-81ED-4DB2-BD59-A6C34878D82A}">
                    <a16:rowId xmlns:a16="http://schemas.microsoft.com/office/drawing/2014/main" val="763383781"/>
                  </a:ext>
                </a:extLst>
              </a:tr>
              <a:tr h="202213">
                <a:tc>
                  <a:txBody>
                    <a:bodyPr/>
                    <a:lstStyle/>
                    <a:p>
                      <a:pPr algn="r" fontAlgn="b"/>
                      <a:r>
                        <a:rPr lang="en-CA" sz="11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tcPr>
                </a:tc>
                <a:tc>
                  <a:txBody>
                    <a:bodyPr/>
                    <a:lstStyle/>
                    <a:p>
                      <a:pPr algn="r" fontAlgn="b"/>
                      <a:r>
                        <a:rPr lang="en-CA" sz="1100" b="0" i="0" u="none" strike="noStrike" dirty="0">
                          <a:solidFill>
                            <a:srgbClr val="000000"/>
                          </a:solidFill>
                          <a:effectLst/>
                          <a:latin typeface="Calibri" panose="020F0502020204030204" pitchFamily="34" charset="0"/>
                        </a:rPr>
                        <a:t>7200.00</a:t>
                      </a:r>
                    </a:p>
                  </a:txBody>
                  <a:tcPr marL="7620" marR="7620" marT="7620" marB="0" anchor="b">
                    <a:lnL>
                      <a:noFill/>
                    </a:lnL>
                    <a:lnR>
                      <a:noFill/>
                    </a:lnR>
                    <a:lnT>
                      <a:noFill/>
                    </a:lnT>
                    <a:lnB>
                      <a:noFill/>
                    </a:lnB>
                  </a:tcPr>
                </a:tc>
                <a:extLst>
                  <a:ext uri="{0D108BD9-81ED-4DB2-BD59-A6C34878D82A}">
                    <a16:rowId xmlns:a16="http://schemas.microsoft.com/office/drawing/2014/main" val="3175561974"/>
                  </a:ext>
                </a:extLst>
              </a:tr>
            </a:tbl>
          </a:graphicData>
        </a:graphic>
      </p:graphicFrame>
      <p:graphicFrame>
        <p:nvGraphicFramePr>
          <p:cNvPr id="5" name="Content Placeholder 3">
            <a:extLst>
              <a:ext uri="{FF2B5EF4-FFF2-40B4-BE49-F238E27FC236}">
                <a16:creationId xmlns:a16="http://schemas.microsoft.com/office/drawing/2014/main" id="{E308DCB9-6CAC-4D4F-808C-C97A1626F6EC}"/>
              </a:ext>
            </a:extLst>
          </p:cNvPr>
          <p:cNvGraphicFramePr>
            <a:graphicFrameLocks/>
          </p:cNvGraphicFramePr>
          <p:nvPr>
            <p:extLst>
              <p:ext uri="{D42A27DB-BD31-4B8C-83A1-F6EECF244321}">
                <p14:modId xmlns:p14="http://schemas.microsoft.com/office/powerpoint/2010/main" val="778943048"/>
              </p:ext>
            </p:extLst>
          </p:nvPr>
        </p:nvGraphicFramePr>
        <p:xfrm>
          <a:off x="5097766" y="568548"/>
          <a:ext cx="3149589" cy="5534787"/>
        </p:xfrm>
        <a:graphic>
          <a:graphicData uri="http://schemas.openxmlformats.org/drawingml/2006/table">
            <a:tbl>
              <a:tblPr/>
              <a:tblGrid>
                <a:gridCol w="1049863">
                  <a:extLst>
                    <a:ext uri="{9D8B030D-6E8A-4147-A177-3AD203B41FA5}">
                      <a16:colId xmlns:a16="http://schemas.microsoft.com/office/drawing/2014/main" val="4034246279"/>
                    </a:ext>
                  </a:extLst>
                </a:gridCol>
                <a:gridCol w="1049863">
                  <a:extLst>
                    <a:ext uri="{9D8B030D-6E8A-4147-A177-3AD203B41FA5}">
                      <a16:colId xmlns:a16="http://schemas.microsoft.com/office/drawing/2014/main" val="1853232626"/>
                    </a:ext>
                  </a:extLst>
                </a:gridCol>
                <a:gridCol w="1049863">
                  <a:extLst>
                    <a:ext uri="{9D8B030D-6E8A-4147-A177-3AD203B41FA5}">
                      <a16:colId xmlns:a16="http://schemas.microsoft.com/office/drawing/2014/main" val="3452986570"/>
                    </a:ext>
                  </a:extLst>
                </a:gridCol>
              </a:tblGrid>
              <a:tr h="266949">
                <a:tc>
                  <a:txBody>
                    <a:bodyPr/>
                    <a:lstStyle/>
                    <a:p>
                      <a:pPr algn="l" fontAlgn="b"/>
                      <a:r>
                        <a:rPr lang="en-CA" sz="600" b="0" i="0" u="none" strike="noStrike">
                          <a:solidFill>
                            <a:srgbClr val="000000"/>
                          </a:solidFill>
                          <a:effectLst/>
                          <a:latin typeface="Calibri" panose="020F0502020204030204" pitchFamily="34" charset="0"/>
                        </a:rPr>
                        <a:t>Bedrooms</a:t>
                      </a:r>
                    </a:p>
                  </a:txBody>
                  <a:tcPr marL="4312" marR="4312" marT="4312" marB="0" anchor="b">
                    <a:lnL>
                      <a:noFill/>
                    </a:lnL>
                    <a:lnR>
                      <a:noFill/>
                    </a:lnR>
                    <a:lnT>
                      <a:noFill/>
                    </a:lnT>
                    <a:lnB>
                      <a:noFill/>
                    </a:lnB>
                  </a:tcPr>
                </a:tc>
                <a:tc>
                  <a:txBody>
                    <a:bodyPr/>
                    <a:lstStyle/>
                    <a:p>
                      <a:pPr algn="l" fontAlgn="b"/>
                      <a:r>
                        <a:rPr lang="en-CA" sz="600" b="0" i="0" u="none" strike="noStrike">
                          <a:solidFill>
                            <a:srgbClr val="000000"/>
                          </a:solidFill>
                          <a:effectLst/>
                          <a:latin typeface="Calibri" panose="020F0502020204030204" pitchFamily="34" charset="0"/>
                        </a:rPr>
                        <a:t>Bathrooms</a:t>
                      </a:r>
                    </a:p>
                  </a:txBody>
                  <a:tcPr marL="4312" marR="4312" marT="4312" marB="0" anchor="b">
                    <a:lnL>
                      <a:noFill/>
                    </a:lnL>
                    <a:lnR>
                      <a:noFill/>
                    </a:lnR>
                    <a:lnT>
                      <a:noFill/>
                    </a:lnT>
                    <a:lnB>
                      <a:noFill/>
                    </a:lnB>
                  </a:tcPr>
                </a:tc>
                <a:tc>
                  <a:txBody>
                    <a:bodyPr/>
                    <a:lstStyle/>
                    <a:p>
                      <a:pPr algn="l" fontAlgn="b"/>
                      <a:r>
                        <a:rPr lang="en-CA" sz="600" b="0" i="0" u="none" strike="noStrike">
                          <a:solidFill>
                            <a:srgbClr val="000000"/>
                          </a:solidFill>
                          <a:effectLst/>
                          <a:latin typeface="Calibri" panose="020F0502020204030204" pitchFamily="34" charset="0"/>
                        </a:rPr>
                        <a:t>mean_price1</a:t>
                      </a:r>
                    </a:p>
                  </a:txBody>
                  <a:tcPr marL="4312" marR="4312" marT="4312" marB="0" anchor="b">
                    <a:lnL>
                      <a:noFill/>
                    </a:lnL>
                    <a:lnR>
                      <a:noFill/>
                    </a:lnR>
                    <a:lnT>
                      <a:noFill/>
                    </a:lnT>
                    <a:lnB>
                      <a:noFill/>
                    </a:lnB>
                  </a:tcPr>
                </a:tc>
                <a:extLst>
                  <a:ext uri="{0D108BD9-81ED-4DB2-BD59-A6C34878D82A}">
                    <a16:rowId xmlns:a16="http://schemas.microsoft.com/office/drawing/2014/main" val="2278305698"/>
                  </a:ext>
                </a:extLst>
              </a:tr>
              <a:tr h="142374">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1973.371</a:t>
                      </a:r>
                    </a:p>
                  </a:txBody>
                  <a:tcPr marL="4312" marR="4312" marT="4312" marB="0" anchor="b">
                    <a:lnL>
                      <a:noFill/>
                    </a:lnL>
                    <a:lnR>
                      <a:noFill/>
                    </a:lnR>
                    <a:lnT>
                      <a:noFill/>
                    </a:lnT>
                    <a:lnB>
                      <a:noFill/>
                    </a:lnB>
                  </a:tcPr>
                </a:tc>
                <a:extLst>
                  <a:ext uri="{0D108BD9-81ED-4DB2-BD59-A6C34878D82A}">
                    <a16:rowId xmlns:a16="http://schemas.microsoft.com/office/drawing/2014/main" val="1784484465"/>
                  </a:ext>
                </a:extLst>
              </a:tr>
              <a:tr h="142374">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3017.593</a:t>
                      </a:r>
                    </a:p>
                  </a:txBody>
                  <a:tcPr marL="4312" marR="4312" marT="4312" marB="0" anchor="b">
                    <a:lnL>
                      <a:noFill/>
                    </a:lnL>
                    <a:lnR>
                      <a:noFill/>
                    </a:lnR>
                    <a:lnT>
                      <a:noFill/>
                    </a:lnT>
                    <a:lnB>
                      <a:noFill/>
                    </a:lnB>
                  </a:tcPr>
                </a:tc>
                <a:extLst>
                  <a:ext uri="{0D108BD9-81ED-4DB2-BD59-A6C34878D82A}">
                    <a16:rowId xmlns:a16="http://schemas.microsoft.com/office/drawing/2014/main" val="2196641568"/>
                  </a:ext>
                </a:extLst>
              </a:tr>
              <a:tr h="142374">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1175</a:t>
                      </a:r>
                    </a:p>
                  </a:txBody>
                  <a:tcPr marL="4312" marR="4312" marT="4312" marB="0" anchor="b">
                    <a:lnL>
                      <a:noFill/>
                    </a:lnL>
                    <a:lnR>
                      <a:noFill/>
                    </a:lnR>
                    <a:lnT>
                      <a:noFill/>
                    </a:lnT>
                    <a:lnB>
                      <a:noFill/>
                    </a:lnB>
                  </a:tcPr>
                </a:tc>
                <a:extLst>
                  <a:ext uri="{0D108BD9-81ED-4DB2-BD59-A6C34878D82A}">
                    <a16:rowId xmlns:a16="http://schemas.microsoft.com/office/drawing/2014/main" val="169829609"/>
                  </a:ext>
                </a:extLst>
              </a:tr>
              <a:tr h="142374">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2316.606</a:t>
                      </a:r>
                    </a:p>
                  </a:txBody>
                  <a:tcPr marL="4312" marR="4312" marT="4312" marB="0" anchor="b">
                    <a:lnL>
                      <a:noFill/>
                    </a:lnL>
                    <a:lnR>
                      <a:noFill/>
                    </a:lnR>
                    <a:lnT>
                      <a:noFill/>
                    </a:lnT>
                    <a:lnB>
                      <a:noFill/>
                    </a:lnB>
                  </a:tcPr>
                </a:tc>
                <a:extLst>
                  <a:ext uri="{0D108BD9-81ED-4DB2-BD59-A6C34878D82A}">
                    <a16:rowId xmlns:a16="http://schemas.microsoft.com/office/drawing/2014/main" val="1758069174"/>
                  </a:ext>
                </a:extLst>
              </a:tr>
              <a:tr h="142374">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2996.603</a:t>
                      </a:r>
                    </a:p>
                  </a:txBody>
                  <a:tcPr marL="4312" marR="4312" marT="4312" marB="0" anchor="b">
                    <a:lnL>
                      <a:noFill/>
                    </a:lnL>
                    <a:lnR>
                      <a:noFill/>
                    </a:lnR>
                    <a:lnT>
                      <a:noFill/>
                    </a:lnT>
                    <a:lnB>
                      <a:noFill/>
                    </a:lnB>
                  </a:tcPr>
                </a:tc>
                <a:extLst>
                  <a:ext uri="{0D108BD9-81ED-4DB2-BD59-A6C34878D82A}">
                    <a16:rowId xmlns:a16="http://schemas.microsoft.com/office/drawing/2014/main" val="3473327408"/>
                  </a:ext>
                </a:extLst>
              </a:tr>
              <a:tr h="142374">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4857.658</a:t>
                      </a:r>
                    </a:p>
                  </a:txBody>
                  <a:tcPr marL="4312" marR="4312" marT="4312" marB="0" anchor="b">
                    <a:lnL>
                      <a:noFill/>
                    </a:lnL>
                    <a:lnR>
                      <a:noFill/>
                    </a:lnR>
                    <a:lnT>
                      <a:noFill/>
                    </a:lnT>
                    <a:lnB>
                      <a:noFill/>
                    </a:lnB>
                  </a:tcPr>
                </a:tc>
                <a:extLst>
                  <a:ext uri="{0D108BD9-81ED-4DB2-BD59-A6C34878D82A}">
                    <a16:rowId xmlns:a16="http://schemas.microsoft.com/office/drawing/2014/main" val="3428938317"/>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2675.581</a:t>
                      </a:r>
                    </a:p>
                  </a:txBody>
                  <a:tcPr marL="4312" marR="4312" marT="4312" marB="0" anchor="b">
                    <a:lnL>
                      <a:noFill/>
                    </a:lnL>
                    <a:lnR>
                      <a:noFill/>
                    </a:lnR>
                    <a:lnT>
                      <a:noFill/>
                    </a:lnT>
                    <a:lnB>
                      <a:noFill/>
                    </a:lnB>
                  </a:tcPr>
                </a:tc>
                <a:extLst>
                  <a:ext uri="{0D108BD9-81ED-4DB2-BD59-A6C34878D82A}">
                    <a16:rowId xmlns:a16="http://schemas.microsoft.com/office/drawing/2014/main" val="3570284906"/>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3428.328</a:t>
                      </a:r>
                    </a:p>
                  </a:txBody>
                  <a:tcPr marL="4312" marR="4312" marT="4312" marB="0" anchor="b">
                    <a:lnL>
                      <a:noFill/>
                    </a:lnL>
                    <a:lnR>
                      <a:noFill/>
                    </a:lnR>
                    <a:lnT>
                      <a:noFill/>
                    </a:lnT>
                    <a:lnB>
                      <a:noFill/>
                    </a:lnB>
                  </a:tcPr>
                </a:tc>
                <a:extLst>
                  <a:ext uri="{0D108BD9-81ED-4DB2-BD59-A6C34878D82A}">
                    <a16:rowId xmlns:a16="http://schemas.microsoft.com/office/drawing/2014/main" val="1402612043"/>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5213.755</a:t>
                      </a:r>
                    </a:p>
                  </a:txBody>
                  <a:tcPr marL="4312" marR="4312" marT="4312" marB="0" anchor="b">
                    <a:lnL>
                      <a:noFill/>
                    </a:lnL>
                    <a:lnR>
                      <a:noFill/>
                    </a:lnR>
                    <a:lnT>
                      <a:noFill/>
                    </a:lnT>
                    <a:lnB>
                      <a:noFill/>
                    </a:lnB>
                  </a:tcPr>
                </a:tc>
                <a:extLst>
                  <a:ext uri="{0D108BD9-81ED-4DB2-BD59-A6C34878D82A}">
                    <a16:rowId xmlns:a16="http://schemas.microsoft.com/office/drawing/2014/main" val="2408365694"/>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7559.5</a:t>
                      </a:r>
                    </a:p>
                  </a:txBody>
                  <a:tcPr marL="4312" marR="4312" marT="4312" marB="0" anchor="b">
                    <a:lnL>
                      <a:noFill/>
                    </a:lnL>
                    <a:lnR>
                      <a:noFill/>
                    </a:lnR>
                    <a:lnT>
                      <a:noFill/>
                    </a:lnT>
                    <a:lnB>
                      <a:noFill/>
                    </a:lnB>
                  </a:tcPr>
                </a:tc>
                <a:extLst>
                  <a:ext uri="{0D108BD9-81ED-4DB2-BD59-A6C34878D82A}">
                    <a16:rowId xmlns:a16="http://schemas.microsoft.com/office/drawing/2014/main" val="4039362934"/>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10500</a:t>
                      </a:r>
                    </a:p>
                  </a:txBody>
                  <a:tcPr marL="4312" marR="4312" marT="4312" marB="0" anchor="b">
                    <a:lnL>
                      <a:noFill/>
                    </a:lnL>
                    <a:lnR>
                      <a:noFill/>
                    </a:lnR>
                    <a:lnT>
                      <a:noFill/>
                    </a:lnT>
                    <a:lnB>
                      <a:noFill/>
                    </a:lnB>
                  </a:tcPr>
                </a:tc>
                <a:extLst>
                  <a:ext uri="{0D108BD9-81ED-4DB2-BD59-A6C34878D82A}">
                    <a16:rowId xmlns:a16="http://schemas.microsoft.com/office/drawing/2014/main" val="1397540090"/>
                  </a:ext>
                </a:extLst>
              </a:tr>
              <a:tr h="142374">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dirty="0">
                          <a:solidFill>
                            <a:srgbClr val="000000"/>
                          </a:solidFill>
                          <a:effectLst/>
                          <a:latin typeface="Calibri" panose="020F0502020204030204" pitchFamily="34" charset="0"/>
                        </a:rPr>
                        <a:t>3900</a:t>
                      </a:r>
                    </a:p>
                  </a:txBody>
                  <a:tcPr marL="4312" marR="4312" marT="4312" marB="0" anchor="b">
                    <a:lnL>
                      <a:noFill/>
                    </a:lnL>
                    <a:lnR>
                      <a:noFill/>
                    </a:lnR>
                    <a:lnT>
                      <a:noFill/>
                    </a:lnT>
                    <a:lnB>
                      <a:noFill/>
                    </a:lnB>
                  </a:tcPr>
                </a:tc>
                <a:extLst>
                  <a:ext uri="{0D108BD9-81ED-4DB2-BD59-A6C34878D82A}">
                    <a16:rowId xmlns:a16="http://schemas.microsoft.com/office/drawing/2014/main" val="881375236"/>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3426.667</a:t>
                      </a:r>
                    </a:p>
                  </a:txBody>
                  <a:tcPr marL="4312" marR="4312" marT="4312" marB="0" anchor="b">
                    <a:lnL>
                      <a:noFill/>
                    </a:lnL>
                    <a:lnR>
                      <a:noFill/>
                    </a:lnR>
                    <a:lnT>
                      <a:noFill/>
                    </a:lnT>
                    <a:lnB>
                      <a:noFill/>
                    </a:lnB>
                  </a:tcPr>
                </a:tc>
                <a:extLst>
                  <a:ext uri="{0D108BD9-81ED-4DB2-BD59-A6C34878D82A}">
                    <a16:rowId xmlns:a16="http://schemas.microsoft.com/office/drawing/2014/main" val="167535509"/>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3599.611</a:t>
                      </a:r>
                    </a:p>
                  </a:txBody>
                  <a:tcPr marL="4312" marR="4312" marT="4312" marB="0" anchor="b">
                    <a:lnL>
                      <a:noFill/>
                    </a:lnL>
                    <a:lnR>
                      <a:noFill/>
                    </a:lnR>
                    <a:lnT>
                      <a:noFill/>
                    </a:lnT>
                    <a:lnB>
                      <a:noFill/>
                    </a:lnB>
                  </a:tcPr>
                </a:tc>
                <a:extLst>
                  <a:ext uri="{0D108BD9-81ED-4DB2-BD59-A6C34878D82A}">
                    <a16:rowId xmlns:a16="http://schemas.microsoft.com/office/drawing/2014/main" val="2054327340"/>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5099.99</a:t>
                      </a:r>
                    </a:p>
                  </a:txBody>
                  <a:tcPr marL="4312" marR="4312" marT="4312" marB="0" anchor="b">
                    <a:lnL>
                      <a:noFill/>
                    </a:lnL>
                    <a:lnR>
                      <a:noFill/>
                    </a:lnR>
                    <a:lnT>
                      <a:noFill/>
                    </a:lnT>
                    <a:lnB>
                      <a:noFill/>
                    </a:lnB>
                  </a:tcPr>
                </a:tc>
                <a:extLst>
                  <a:ext uri="{0D108BD9-81ED-4DB2-BD59-A6C34878D82A}">
                    <a16:rowId xmlns:a16="http://schemas.microsoft.com/office/drawing/2014/main" val="2386547550"/>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7288.704</a:t>
                      </a:r>
                    </a:p>
                  </a:txBody>
                  <a:tcPr marL="4312" marR="4312" marT="4312" marB="0" anchor="b">
                    <a:lnL>
                      <a:noFill/>
                    </a:lnL>
                    <a:lnR>
                      <a:noFill/>
                    </a:lnR>
                    <a:lnT>
                      <a:noFill/>
                    </a:lnT>
                    <a:lnB>
                      <a:noFill/>
                    </a:lnB>
                  </a:tcPr>
                </a:tc>
                <a:extLst>
                  <a:ext uri="{0D108BD9-81ED-4DB2-BD59-A6C34878D82A}">
                    <a16:rowId xmlns:a16="http://schemas.microsoft.com/office/drawing/2014/main" val="1937455301"/>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11025</a:t>
                      </a:r>
                    </a:p>
                  </a:txBody>
                  <a:tcPr marL="4312" marR="4312" marT="4312" marB="0" anchor="b">
                    <a:lnL>
                      <a:noFill/>
                    </a:lnL>
                    <a:lnR>
                      <a:noFill/>
                    </a:lnR>
                    <a:lnT>
                      <a:noFill/>
                    </a:lnT>
                    <a:lnB>
                      <a:noFill/>
                    </a:lnB>
                  </a:tcPr>
                </a:tc>
                <a:extLst>
                  <a:ext uri="{0D108BD9-81ED-4DB2-BD59-A6C34878D82A}">
                    <a16:rowId xmlns:a16="http://schemas.microsoft.com/office/drawing/2014/main" val="2743173610"/>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8800</a:t>
                      </a:r>
                    </a:p>
                  </a:txBody>
                  <a:tcPr marL="4312" marR="4312" marT="4312" marB="0" anchor="b">
                    <a:lnL>
                      <a:noFill/>
                    </a:lnL>
                    <a:lnR>
                      <a:noFill/>
                    </a:lnR>
                    <a:lnT>
                      <a:noFill/>
                    </a:lnT>
                    <a:lnB>
                      <a:noFill/>
                    </a:lnB>
                  </a:tcPr>
                </a:tc>
                <a:extLst>
                  <a:ext uri="{0D108BD9-81ED-4DB2-BD59-A6C34878D82A}">
                    <a16:rowId xmlns:a16="http://schemas.microsoft.com/office/drawing/2014/main" val="1480871061"/>
                  </a:ext>
                </a:extLst>
              </a:tr>
              <a:tr h="142374">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11900</a:t>
                      </a:r>
                    </a:p>
                  </a:txBody>
                  <a:tcPr marL="4312" marR="4312" marT="4312" marB="0" anchor="b">
                    <a:lnL>
                      <a:noFill/>
                    </a:lnL>
                    <a:lnR>
                      <a:noFill/>
                    </a:lnR>
                    <a:lnT>
                      <a:noFill/>
                    </a:lnT>
                    <a:lnB>
                      <a:noFill/>
                    </a:lnB>
                  </a:tcPr>
                </a:tc>
                <a:extLst>
                  <a:ext uri="{0D108BD9-81ED-4DB2-BD59-A6C34878D82A}">
                    <a16:rowId xmlns:a16="http://schemas.microsoft.com/office/drawing/2014/main" val="1935646174"/>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4507.25</a:t>
                      </a:r>
                    </a:p>
                  </a:txBody>
                  <a:tcPr marL="4312" marR="4312" marT="4312" marB="0" anchor="b">
                    <a:lnL>
                      <a:noFill/>
                    </a:lnL>
                    <a:lnR>
                      <a:noFill/>
                    </a:lnR>
                    <a:lnT>
                      <a:noFill/>
                    </a:lnT>
                    <a:lnB>
                      <a:noFill/>
                    </a:lnB>
                  </a:tcPr>
                </a:tc>
                <a:extLst>
                  <a:ext uri="{0D108BD9-81ED-4DB2-BD59-A6C34878D82A}">
                    <a16:rowId xmlns:a16="http://schemas.microsoft.com/office/drawing/2014/main" val="725393734"/>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4257.689</a:t>
                      </a:r>
                    </a:p>
                  </a:txBody>
                  <a:tcPr marL="4312" marR="4312" marT="4312" marB="0" anchor="b">
                    <a:lnL>
                      <a:noFill/>
                    </a:lnL>
                    <a:lnR>
                      <a:noFill/>
                    </a:lnR>
                    <a:lnT>
                      <a:noFill/>
                    </a:lnT>
                    <a:lnB>
                      <a:noFill/>
                    </a:lnB>
                  </a:tcPr>
                </a:tc>
                <a:extLst>
                  <a:ext uri="{0D108BD9-81ED-4DB2-BD59-A6C34878D82A}">
                    <a16:rowId xmlns:a16="http://schemas.microsoft.com/office/drawing/2014/main" val="3628241947"/>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4801.984</a:t>
                      </a:r>
                    </a:p>
                  </a:txBody>
                  <a:tcPr marL="4312" marR="4312" marT="4312" marB="0" anchor="b">
                    <a:lnL>
                      <a:noFill/>
                    </a:lnL>
                    <a:lnR>
                      <a:noFill/>
                    </a:lnR>
                    <a:lnT>
                      <a:noFill/>
                    </a:lnT>
                    <a:lnB>
                      <a:noFill/>
                    </a:lnB>
                  </a:tcPr>
                </a:tc>
                <a:extLst>
                  <a:ext uri="{0D108BD9-81ED-4DB2-BD59-A6C34878D82A}">
                    <a16:rowId xmlns:a16="http://schemas.microsoft.com/office/drawing/2014/main" val="361473100"/>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9018.571</a:t>
                      </a:r>
                    </a:p>
                  </a:txBody>
                  <a:tcPr marL="4312" marR="4312" marT="4312" marB="0" anchor="b">
                    <a:lnL>
                      <a:noFill/>
                    </a:lnL>
                    <a:lnR>
                      <a:noFill/>
                    </a:lnR>
                    <a:lnT>
                      <a:noFill/>
                    </a:lnT>
                    <a:lnB>
                      <a:noFill/>
                    </a:lnB>
                  </a:tcPr>
                </a:tc>
                <a:extLst>
                  <a:ext uri="{0D108BD9-81ED-4DB2-BD59-A6C34878D82A}">
                    <a16:rowId xmlns:a16="http://schemas.microsoft.com/office/drawing/2014/main" val="1357519934"/>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12825</a:t>
                      </a:r>
                    </a:p>
                  </a:txBody>
                  <a:tcPr marL="4312" marR="4312" marT="4312" marB="0" anchor="b">
                    <a:lnL>
                      <a:noFill/>
                    </a:lnL>
                    <a:lnR>
                      <a:noFill/>
                    </a:lnR>
                    <a:lnT>
                      <a:noFill/>
                    </a:lnT>
                    <a:lnB>
                      <a:noFill/>
                    </a:lnB>
                  </a:tcPr>
                </a:tc>
                <a:extLst>
                  <a:ext uri="{0D108BD9-81ED-4DB2-BD59-A6C34878D82A}">
                    <a16:rowId xmlns:a16="http://schemas.microsoft.com/office/drawing/2014/main" val="365364004"/>
                  </a:ext>
                </a:extLst>
              </a:tr>
              <a:tr h="142374">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13700</a:t>
                      </a:r>
                    </a:p>
                  </a:txBody>
                  <a:tcPr marL="4312" marR="4312" marT="4312" marB="0" anchor="b">
                    <a:lnL>
                      <a:noFill/>
                    </a:lnL>
                    <a:lnR>
                      <a:noFill/>
                    </a:lnR>
                    <a:lnT>
                      <a:noFill/>
                    </a:lnT>
                    <a:lnB>
                      <a:noFill/>
                    </a:lnB>
                  </a:tcPr>
                </a:tc>
                <a:extLst>
                  <a:ext uri="{0D108BD9-81ED-4DB2-BD59-A6C34878D82A}">
                    <a16:rowId xmlns:a16="http://schemas.microsoft.com/office/drawing/2014/main" val="1373823724"/>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2</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3000</a:t>
                      </a:r>
                    </a:p>
                  </a:txBody>
                  <a:tcPr marL="4312" marR="4312" marT="4312" marB="0" anchor="b">
                    <a:lnL>
                      <a:noFill/>
                    </a:lnL>
                    <a:lnR>
                      <a:noFill/>
                    </a:lnR>
                    <a:lnT>
                      <a:noFill/>
                    </a:lnT>
                    <a:lnB>
                      <a:noFill/>
                    </a:lnB>
                  </a:tcPr>
                </a:tc>
                <a:extLst>
                  <a:ext uri="{0D108BD9-81ED-4DB2-BD59-A6C34878D82A}">
                    <a16:rowId xmlns:a16="http://schemas.microsoft.com/office/drawing/2014/main" val="1803811255"/>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4775</a:t>
                      </a:r>
                    </a:p>
                  </a:txBody>
                  <a:tcPr marL="4312" marR="4312" marT="4312" marB="0" anchor="b">
                    <a:lnL>
                      <a:noFill/>
                    </a:lnL>
                    <a:lnR>
                      <a:noFill/>
                    </a:lnR>
                    <a:lnT>
                      <a:noFill/>
                    </a:lnT>
                    <a:lnB>
                      <a:noFill/>
                    </a:lnB>
                  </a:tcPr>
                </a:tc>
                <a:extLst>
                  <a:ext uri="{0D108BD9-81ED-4DB2-BD59-A6C34878D82A}">
                    <a16:rowId xmlns:a16="http://schemas.microsoft.com/office/drawing/2014/main" val="4133690638"/>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6366.667</a:t>
                      </a:r>
                    </a:p>
                  </a:txBody>
                  <a:tcPr marL="4312" marR="4312" marT="4312" marB="0" anchor="b">
                    <a:lnL>
                      <a:noFill/>
                    </a:lnL>
                    <a:lnR>
                      <a:noFill/>
                    </a:lnR>
                    <a:lnT>
                      <a:noFill/>
                    </a:lnT>
                    <a:lnB>
                      <a:noFill/>
                    </a:lnB>
                  </a:tcPr>
                </a:tc>
                <a:extLst>
                  <a:ext uri="{0D108BD9-81ED-4DB2-BD59-A6C34878D82A}">
                    <a16:rowId xmlns:a16="http://schemas.microsoft.com/office/drawing/2014/main" val="1747344060"/>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8040</a:t>
                      </a:r>
                    </a:p>
                  </a:txBody>
                  <a:tcPr marL="4312" marR="4312" marT="4312" marB="0" anchor="b">
                    <a:lnL>
                      <a:noFill/>
                    </a:lnL>
                    <a:lnR>
                      <a:noFill/>
                    </a:lnR>
                    <a:lnT>
                      <a:noFill/>
                    </a:lnT>
                    <a:lnB>
                      <a:noFill/>
                    </a:lnB>
                  </a:tcPr>
                </a:tc>
                <a:extLst>
                  <a:ext uri="{0D108BD9-81ED-4DB2-BD59-A6C34878D82A}">
                    <a16:rowId xmlns:a16="http://schemas.microsoft.com/office/drawing/2014/main" val="3326909867"/>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13100</a:t>
                      </a:r>
                    </a:p>
                  </a:txBody>
                  <a:tcPr marL="4312" marR="4312" marT="4312" marB="0" anchor="b">
                    <a:lnL>
                      <a:noFill/>
                    </a:lnL>
                    <a:lnR>
                      <a:noFill/>
                    </a:lnR>
                    <a:lnT>
                      <a:noFill/>
                    </a:lnT>
                    <a:lnB>
                      <a:noFill/>
                    </a:lnB>
                  </a:tcPr>
                </a:tc>
                <a:extLst>
                  <a:ext uri="{0D108BD9-81ED-4DB2-BD59-A6C34878D82A}">
                    <a16:rowId xmlns:a16="http://schemas.microsoft.com/office/drawing/2014/main" val="3267371468"/>
                  </a:ext>
                </a:extLst>
              </a:tr>
              <a:tr h="142374">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7266.667</a:t>
                      </a:r>
                    </a:p>
                  </a:txBody>
                  <a:tcPr marL="4312" marR="4312" marT="4312" marB="0" anchor="b">
                    <a:lnL>
                      <a:noFill/>
                    </a:lnL>
                    <a:lnR>
                      <a:noFill/>
                    </a:lnR>
                    <a:lnT>
                      <a:noFill/>
                    </a:lnT>
                    <a:lnB>
                      <a:noFill/>
                    </a:lnB>
                  </a:tcPr>
                </a:tc>
                <a:extLst>
                  <a:ext uri="{0D108BD9-81ED-4DB2-BD59-A6C34878D82A}">
                    <a16:rowId xmlns:a16="http://schemas.microsoft.com/office/drawing/2014/main" val="4099372766"/>
                  </a:ext>
                </a:extLst>
              </a:tr>
              <a:tr h="142374">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3000</a:t>
                      </a:r>
                    </a:p>
                  </a:txBody>
                  <a:tcPr marL="4312" marR="4312" marT="4312" marB="0" anchor="b">
                    <a:lnL>
                      <a:noFill/>
                    </a:lnL>
                    <a:lnR>
                      <a:noFill/>
                    </a:lnR>
                    <a:lnT>
                      <a:noFill/>
                    </a:lnT>
                    <a:lnB>
                      <a:noFill/>
                    </a:lnB>
                  </a:tcPr>
                </a:tc>
                <a:extLst>
                  <a:ext uri="{0D108BD9-81ED-4DB2-BD59-A6C34878D82A}">
                    <a16:rowId xmlns:a16="http://schemas.microsoft.com/office/drawing/2014/main" val="3144477766"/>
                  </a:ext>
                </a:extLst>
              </a:tr>
              <a:tr h="142374">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4</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9750</a:t>
                      </a:r>
                    </a:p>
                  </a:txBody>
                  <a:tcPr marL="4312" marR="4312" marT="4312" marB="0" anchor="b">
                    <a:lnL>
                      <a:noFill/>
                    </a:lnL>
                    <a:lnR>
                      <a:noFill/>
                    </a:lnR>
                    <a:lnT>
                      <a:noFill/>
                    </a:lnT>
                    <a:lnB>
                      <a:noFill/>
                    </a:lnB>
                  </a:tcPr>
                </a:tc>
                <a:extLst>
                  <a:ext uri="{0D108BD9-81ED-4DB2-BD59-A6C34878D82A}">
                    <a16:rowId xmlns:a16="http://schemas.microsoft.com/office/drawing/2014/main" val="3217179962"/>
                  </a:ext>
                </a:extLst>
              </a:tr>
              <a:tr h="142374">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5</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8731.5</a:t>
                      </a:r>
                    </a:p>
                  </a:txBody>
                  <a:tcPr marL="4312" marR="4312" marT="4312" marB="0" anchor="b">
                    <a:lnL>
                      <a:noFill/>
                    </a:lnL>
                    <a:lnR>
                      <a:noFill/>
                    </a:lnR>
                    <a:lnT>
                      <a:noFill/>
                    </a:lnT>
                    <a:lnB>
                      <a:noFill/>
                    </a:lnB>
                  </a:tcPr>
                </a:tc>
                <a:extLst>
                  <a:ext uri="{0D108BD9-81ED-4DB2-BD59-A6C34878D82A}">
                    <a16:rowId xmlns:a16="http://schemas.microsoft.com/office/drawing/2014/main" val="1623802583"/>
                  </a:ext>
                </a:extLst>
              </a:tr>
              <a:tr h="142374">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7366.667</a:t>
                      </a:r>
                    </a:p>
                  </a:txBody>
                  <a:tcPr marL="4312" marR="4312" marT="4312" marB="0" anchor="b">
                    <a:lnL>
                      <a:noFill/>
                    </a:lnL>
                    <a:lnR>
                      <a:noFill/>
                    </a:lnR>
                    <a:lnT>
                      <a:noFill/>
                    </a:lnT>
                    <a:lnB>
                      <a:noFill/>
                    </a:lnB>
                  </a:tcPr>
                </a:tc>
                <a:extLst>
                  <a:ext uri="{0D108BD9-81ED-4DB2-BD59-A6C34878D82A}">
                    <a16:rowId xmlns:a16="http://schemas.microsoft.com/office/drawing/2014/main" val="2593525399"/>
                  </a:ext>
                </a:extLst>
              </a:tr>
              <a:tr h="142374">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8</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6800</a:t>
                      </a:r>
                    </a:p>
                  </a:txBody>
                  <a:tcPr marL="4312" marR="4312" marT="4312" marB="0" anchor="b">
                    <a:lnL>
                      <a:noFill/>
                    </a:lnL>
                    <a:lnR>
                      <a:noFill/>
                    </a:lnR>
                    <a:lnT>
                      <a:noFill/>
                    </a:lnT>
                    <a:lnB>
                      <a:noFill/>
                    </a:lnB>
                  </a:tcPr>
                </a:tc>
                <a:extLst>
                  <a:ext uri="{0D108BD9-81ED-4DB2-BD59-A6C34878D82A}">
                    <a16:rowId xmlns:a16="http://schemas.microsoft.com/office/drawing/2014/main" val="1341597448"/>
                  </a:ext>
                </a:extLst>
              </a:tr>
              <a:tr h="142374">
                <a:tc>
                  <a:txBody>
                    <a:bodyPr/>
                    <a:lstStyle/>
                    <a:p>
                      <a:pPr algn="r" fontAlgn="b"/>
                      <a:r>
                        <a:rPr lang="en-CA" sz="600" b="0" i="0" u="none" strike="noStrike">
                          <a:solidFill>
                            <a:srgbClr val="000000"/>
                          </a:solidFill>
                          <a:effectLst/>
                          <a:latin typeface="Calibri" panose="020F0502020204030204" pitchFamily="34" charset="0"/>
                        </a:rPr>
                        <a:t>8</a:t>
                      </a:r>
                    </a:p>
                  </a:txBody>
                  <a:tcPr marL="4312" marR="4312" marT="4312" marB="0" anchor="b">
                    <a:lnL>
                      <a:noFill/>
                    </a:lnL>
                    <a:lnR>
                      <a:noFill/>
                    </a:lnR>
                    <a:lnT>
                      <a:noFill/>
                    </a:lnT>
                    <a:lnB>
                      <a:noFill/>
                    </a:lnB>
                  </a:tcPr>
                </a:tc>
                <a:tc>
                  <a:txBody>
                    <a:bodyPr/>
                    <a:lstStyle/>
                    <a:p>
                      <a:pPr algn="r" fontAlgn="b"/>
                      <a:r>
                        <a:rPr lang="en-CA" sz="600" b="0" i="0" u="none" strike="noStrike">
                          <a:solidFill>
                            <a:srgbClr val="000000"/>
                          </a:solidFill>
                          <a:effectLst/>
                          <a:latin typeface="Calibri" panose="020F0502020204030204" pitchFamily="34" charset="0"/>
                        </a:rPr>
                        <a:t>7</a:t>
                      </a:r>
                    </a:p>
                  </a:txBody>
                  <a:tcPr marL="4312" marR="4312" marT="4312" marB="0" anchor="b">
                    <a:lnL>
                      <a:noFill/>
                    </a:lnL>
                    <a:lnR>
                      <a:noFill/>
                    </a:lnR>
                    <a:lnT>
                      <a:noFill/>
                    </a:lnT>
                    <a:lnB>
                      <a:noFill/>
                    </a:lnB>
                  </a:tcPr>
                </a:tc>
                <a:tc>
                  <a:txBody>
                    <a:bodyPr/>
                    <a:lstStyle/>
                    <a:p>
                      <a:pPr algn="r" fontAlgn="b"/>
                      <a:r>
                        <a:rPr lang="en-CA" sz="600" b="0" i="0" u="none" strike="noStrike" dirty="0">
                          <a:solidFill>
                            <a:srgbClr val="000000"/>
                          </a:solidFill>
                          <a:effectLst/>
                          <a:latin typeface="Calibri" panose="020F0502020204030204" pitchFamily="34" charset="0"/>
                        </a:rPr>
                        <a:t>7200</a:t>
                      </a:r>
                    </a:p>
                  </a:txBody>
                  <a:tcPr marL="4312" marR="4312" marT="4312" marB="0" anchor="b">
                    <a:lnL>
                      <a:noFill/>
                    </a:lnL>
                    <a:lnR>
                      <a:noFill/>
                    </a:lnR>
                    <a:lnT>
                      <a:noFill/>
                    </a:lnT>
                    <a:lnB>
                      <a:noFill/>
                    </a:lnB>
                  </a:tcPr>
                </a:tc>
                <a:extLst>
                  <a:ext uri="{0D108BD9-81ED-4DB2-BD59-A6C34878D82A}">
                    <a16:rowId xmlns:a16="http://schemas.microsoft.com/office/drawing/2014/main" val="1367941870"/>
                  </a:ext>
                </a:extLst>
              </a:tr>
            </a:tbl>
          </a:graphicData>
        </a:graphic>
      </p:graphicFrame>
    </p:spTree>
    <p:extLst>
      <p:ext uri="{BB962C8B-B14F-4D97-AF65-F5344CB8AC3E}">
        <p14:creationId xmlns:p14="http://schemas.microsoft.com/office/powerpoint/2010/main" val="1419405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3556-0B3E-435E-B465-CAF83ACAB53C}"/>
              </a:ext>
            </a:extLst>
          </p:cNvPr>
          <p:cNvSpPr>
            <a:spLocks noGrp="1"/>
          </p:cNvSpPr>
          <p:nvPr>
            <p:ph type="title"/>
          </p:nvPr>
        </p:nvSpPr>
        <p:spPr>
          <a:xfrm>
            <a:off x="822960" y="286604"/>
            <a:ext cx="7543800" cy="1450757"/>
          </a:xfrm>
        </p:spPr>
        <p:txBody>
          <a:bodyPr>
            <a:normAutofit/>
          </a:bodyPr>
          <a:lstStyle/>
          <a:p>
            <a:r>
              <a:rPr lang="en-CA" sz="3600" b="1" dirty="0"/>
              <a:t>Visualize Avg Price by Bedrooms and bathrooms in Detached 2-storey </a:t>
            </a:r>
          </a:p>
        </p:txBody>
      </p:sp>
      <p:pic>
        <p:nvPicPr>
          <p:cNvPr id="7" name="Content Placeholder 6">
            <a:extLst>
              <a:ext uri="{FF2B5EF4-FFF2-40B4-BE49-F238E27FC236}">
                <a16:creationId xmlns:a16="http://schemas.microsoft.com/office/drawing/2014/main" id="{1423D6DF-95DC-4CA2-AA3C-10CCB1BDDFAC}"/>
              </a:ext>
            </a:extLst>
          </p:cNvPr>
          <p:cNvPicPr>
            <a:picLocks noGrp="1"/>
          </p:cNvPicPr>
          <p:nvPr>
            <p:ph idx="1"/>
          </p:nvPr>
        </p:nvPicPr>
        <p:blipFill>
          <a:blip r:embed="rId2"/>
          <a:stretch>
            <a:fillRect/>
          </a:stretch>
        </p:blipFill>
        <p:spPr>
          <a:xfrm>
            <a:off x="1029809" y="1846263"/>
            <a:ext cx="7004481" cy="4403617"/>
          </a:xfrm>
          <a:prstGeom prst="rect">
            <a:avLst/>
          </a:prstGeom>
        </p:spPr>
      </p:pic>
    </p:spTree>
    <p:extLst>
      <p:ext uri="{BB962C8B-B14F-4D97-AF65-F5344CB8AC3E}">
        <p14:creationId xmlns:p14="http://schemas.microsoft.com/office/powerpoint/2010/main" val="134983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38D-B807-47CB-B320-80B251A35482}"/>
              </a:ext>
            </a:extLst>
          </p:cNvPr>
          <p:cNvSpPr>
            <a:spLocks noGrp="1"/>
          </p:cNvSpPr>
          <p:nvPr>
            <p:ph type="title"/>
          </p:nvPr>
        </p:nvSpPr>
        <p:spPr>
          <a:xfrm>
            <a:off x="822960" y="669408"/>
            <a:ext cx="7543800" cy="911738"/>
          </a:xfrm>
        </p:spPr>
        <p:txBody>
          <a:bodyPr>
            <a:normAutofit/>
          </a:bodyPr>
          <a:lstStyle/>
          <a:p>
            <a:r>
              <a:rPr lang="en-CA" sz="3600" b="1" dirty="0"/>
              <a:t>Modelling </a:t>
            </a:r>
          </a:p>
        </p:txBody>
      </p:sp>
      <p:sp>
        <p:nvSpPr>
          <p:cNvPr id="3" name="Content Placeholder 2">
            <a:extLst>
              <a:ext uri="{FF2B5EF4-FFF2-40B4-BE49-F238E27FC236}">
                <a16:creationId xmlns:a16="http://schemas.microsoft.com/office/drawing/2014/main" id="{6A2CEECC-C16C-438A-B11F-D6517934AD7D}"/>
              </a:ext>
            </a:extLst>
          </p:cNvPr>
          <p:cNvSpPr>
            <a:spLocks noGrp="1"/>
          </p:cNvSpPr>
          <p:nvPr>
            <p:ph idx="1"/>
          </p:nvPr>
        </p:nvSpPr>
        <p:spPr/>
        <p:txBody>
          <a:bodyPr/>
          <a:lstStyle/>
          <a:p>
            <a:r>
              <a:rPr lang="en-CA" b="1" dirty="0">
                <a:solidFill>
                  <a:srgbClr val="FF0000"/>
                </a:solidFill>
              </a:rPr>
              <a:t>Decision Tree Vs. Random Forest (</a:t>
            </a:r>
            <a:r>
              <a:rPr lang="en-CA" b="1" dirty="0" err="1">
                <a:solidFill>
                  <a:srgbClr val="FF0000"/>
                </a:solidFill>
              </a:rPr>
              <a:t>ntree</a:t>
            </a:r>
            <a:r>
              <a:rPr lang="en-CA" b="1" dirty="0">
                <a:solidFill>
                  <a:srgbClr val="FF0000"/>
                </a:solidFill>
              </a:rPr>
              <a:t>=500)</a:t>
            </a:r>
          </a:p>
          <a:p>
            <a:endParaRPr lang="en-CA" dirty="0"/>
          </a:p>
        </p:txBody>
      </p:sp>
      <p:pic>
        <p:nvPicPr>
          <p:cNvPr id="4" name="Picture 3">
            <a:extLst>
              <a:ext uri="{FF2B5EF4-FFF2-40B4-BE49-F238E27FC236}">
                <a16:creationId xmlns:a16="http://schemas.microsoft.com/office/drawing/2014/main" id="{468D163F-2141-4D84-A649-FD0735040AF6}"/>
              </a:ext>
            </a:extLst>
          </p:cNvPr>
          <p:cNvPicPr/>
          <p:nvPr/>
        </p:nvPicPr>
        <p:blipFill>
          <a:blip r:embed="rId2"/>
          <a:stretch>
            <a:fillRect/>
          </a:stretch>
        </p:blipFill>
        <p:spPr>
          <a:xfrm>
            <a:off x="923278" y="2228295"/>
            <a:ext cx="6525087" cy="3934517"/>
          </a:xfrm>
          <a:prstGeom prst="rect">
            <a:avLst/>
          </a:prstGeom>
        </p:spPr>
      </p:pic>
    </p:spTree>
    <p:extLst>
      <p:ext uri="{BB962C8B-B14F-4D97-AF65-F5344CB8AC3E}">
        <p14:creationId xmlns:p14="http://schemas.microsoft.com/office/powerpoint/2010/main" val="2569344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CE55-C8FE-4EB3-BFBF-2FDAD08C4DB9}"/>
              </a:ext>
            </a:extLst>
          </p:cNvPr>
          <p:cNvSpPr>
            <a:spLocks noGrp="1"/>
          </p:cNvSpPr>
          <p:nvPr>
            <p:ph type="title"/>
          </p:nvPr>
        </p:nvSpPr>
        <p:spPr>
          <a:xfrm>
            <a:off x="800100" y="683581"/>
            <a:ext cx="7543800" cy="920615"/>
          </a:xfrm>
        </p:spPr>
        <p:txBody>
          <a:bodyPr>
            <a:normAutofit/>
          </a:bodyPr>
          <a:lstStyle/>
          <a:p>
            <a:r>
              <a:rPr lang="en-CA" sz="3600" b="1" dirty="0"/>
              <a:t>Decision Tree vs Random Forest</a:t>
            </a:r>
          </a:p>
        </p:txBody>
      </p:sp>
      <p:sp>
        <p:nvSpPr>
          <p:cNvPr id="3" name="Content Placeholder 2">
            <a:extLst>
              <a:ext uri="{FF2B5EF4-FFF2-40B4-BE49-F238E27FC236}">
                <a16:creationId xmlns:a16="http://schemas.microsoft.com/office/drawing/2014/main" id="{38960F43-E4F4-483B-8811-75350100C864}"/>
              </a:ext>
            </a:extLst>
          </p:cNvPr>
          <p:cNvSpPr>
            <a:spLocks noGrp="1"/>
          </p:cNvSpPr>
          <p:nvPr>
            <p:ph idx="1"/>
          </p:nvPr>
        </p:nvSpPr>
        <p:spPr>
          <a:xfrm>
            <a:off x="822959" y="1845733"/>
            <a:ext cx="7859402" cy="4040161"/>
          </a:xfrm>
        </p:spPr>
        <p:txBody>
          <a:bodyPr>
            <a:normAutofit fontScale="85000" lnSpcReduction="10000"/>
          </a:bodyPr>
          <a:lstStyle/>
          <a:p>
            <a:pPr latinLnBrk="1"/>
            <a:r>
              <a:rPr lang="en-CA" dirty="0"/>
              <a:t> #Comparing the Errors (MAE)of decision tree and random forest with </a:t>
            </a:r>
            <a:r>
              <a:rPr lang="en-CA" dirty="0" err="1"/>
              <a:t>ntree</a:t>
            </a:r>
            <a:r>
              <a:rPr lang="en-CA" dirty="0"/>
              <a:t>=500)</a:t>
            </a:r>
          </a:p>
          <a:p>
            <a:pPr latinLnBrk="1"/>
            <a:r>
              <a:rPr lang="en-CA" dirty="0"/>
              <a:t>print(</a:t>
            </a:r>
            <a:r>
              <a:rPr lang="en-CA" dirty="0" err="1"/>
              <a:t>rmse_decision_tree</a:t>
            </a:r>
            <a:r>
              <a:rPr lang="en-CA" dirty="0"/>
              <a:t>)</a:t>
            </a:r>
          </a:p>
          <a:p>
            <a:pPr latinLnBrk="1"/>
            <a:r>
              <a:rPr lang="en-CA" dirty="0"/>
              <a:t>[1] </a:t>
            </a:r>
            <a:r>
              <a:rPr lang="en-CA" dirty="0">
                <a:solidFill>
                  <a:srgbClr val="FF0000"/>
                </a:solidFill>
              </a:rPr>
              <a:t>1910.903</a:t>
            </a:r>
          </a:p>
          <a:p>
            <a:pPr marL="0" indent="0" latinLnBrk="1">
              <a:buNone/>
            </a:pPr>
            <a:r>
              <a:rPr lang="en-CA" dirty="0"/>
              <a:t> print(</a:t>
            </a:r>
            <a:r>
              <a:rPr lang="en-CA" dirty="0" err="1"/>
              <a:t>rmse_random_forest</a:t>
            </a:r>
            <a:r>
              <a:rPr lang="en-CA" dirty="0"/>
              <a:t>)</a:t>
            </a:r>
          </a:p>
          <a:p>
            <a:pPr latinLnBrk="1"/>
            <a:r>
              <a:rPr lang="en-CA" dirty="0"/>
              <a:t>[1] </a:t>
            </a:r>
            <a:r>
              <a:rPr lang="en-CA" dirty="0">
                <a:solidFill>
                  <a:srgbClr val="FF0000"/>
                </a:solidFill>
              </a:rPr>
              <a:t>1838.928</a:t>
            </a:r>
          </a:p>
          <a:p>
            <a:pPr marL="0" indent="0" latinLnBrk="1">
              <a:buNone/>
            </a:pPr>
            <a:r>
              <a:rPr lang="en-CA" dirty="0"/>
              <a:t> print(</a:t>
            </a:r>
            <a:r>
              <a:rPr lang="en-CA" dirty="0" err="1"/>
              <a:t>mae_decision_tree</a:t>
            </a:r>
            <a:r>
              <a:rPr lang="en-CA" dirty="0"/>
              <a:t>)</a:t>
            </a:r>
          </a:p>
          <a:p>
            <a:pPr latinLnBrk="1"/>
            <a:r>
              <a:rPr lang="en-CA" dirty="0"/>
              <a:t>[1] </a:t>
            </a:r>
            <a:r>
              <a:rPr lang="en-CA" dirty="0">
                <a:solidFill>
                  <a:srgbClr val="7030A0"/>
                </a:solidFill>
              </a:rPr>
              <a:t>882.7005</a:t>
            </a:r>
          </a:p>
          <a:p>
            <a:pPr latinLnBrk="1"/>
            <a:r>
              <a:rPr lang="en-CA" dirty="0"/>
              <a:t>print(</a:t>
            </a:r>
            <a:r>
              <a:rPr lang="en-CA" dirty="0" err="1"/>
              <a:t>mae_random_forest</a:t>
            </a:r>
            <a:r>
              <a:rPr lang="en-CA" dirty="0"/>
              <a:t>)</a:t>
            </a:r>
          </a:p>
          <a:p>
            <a:pPr latinLnBrk="1"/>
            <a:r>
              <a:rPr lang="en-CA" dirty="0"/>
              <a:t>[1] </a:t>
            </a:r>
            <a:r>
              <a:rPr lang="en-CA" dirty="0">
                <a:solidFill>
                  <a:srgbClr val="7030A0"/>
                </a:solidFill>
              </a:rPr>
              <a:t>838.6105</a:t>
            </a:r>
            <a:endParaRPr lang="en-CA" dirty="0"/>
          </a:p>
          <a:p>
            <a:pPr latinLnBrk="1"/>
            <a:r>
              <a:rPr lang="en-CA" dirty="0"/>
              <a:t># It can be concluded random forest performs better than a single decision tree.</a:t>
            </a:r>
          </a:p>
          <a:p>
            <a:endParaRPr lang="en-CA" dirty="0"/>
          </a:p>
        </p:txBody>
      </p:sp>
    </p:spTree>
    <p:extLst>
      <p:ext uri="{BB962C8B-B14F-4D97-AF65-F5344CB8AC3E}">
        <p14:creationId xmlns:p14="http://schemas.microsoft.com/office/powerpoint/2010/main" val="369043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3057-CFC6-4FCA-A14B-E50F4433E71D}"/>
              </a:ext>
            </a:extLst>
          </p:cNvPr>
          <p:cNvSpPr>
            <a:spLocks noGrp="1"/>
          </p:cNvSpPr>
          <p:nvPr>
            <p:ph type="title"/>
          </p:nvPr>
        </p:nvSpPr>
        <p:spPr>
          <a:xfrm>
            <a:off x="822960" y="988906"/>
            <a:ext cx="7543800" cy="748455"/>
          </a:xfrm>
        </p:spPr>
        <p:txBody>
          <a:bodyPr>
            <a:normAutofit/>
          </a:bodyPr>
          <a:lstStyle/>
          <a:p>
            <a:r>
              <a:rPr lang="en-CA" sz="3600" b="1" dirty="0"/>
              <a:t>Regression Model</a:t>
            </a:r>
          </a:p>
        </p:txBody>
      </p:sp>
      <p:sp>
        <p:nvSpPr>
          <p:cNvPr id="3" name="Content Placeholder 2">
            <a:extLst>
              <a:ext uri="{FF2B5EF4-FFF2-40B4-BE49-F238E27FC236}">
                <a16:creationId xmlns:a16="http://schemas.microsoft.com/office/drawing/2014/main" id="{6FAD6A00-5257-4633-A1AE-A12A9C3D861B}"/>
              </a:ext>
            </a:extLst>
          </p:cNvPr>
          <p:cNvSpPr>
            <a:spLocks noGrp="1"/>
          </p:cNvSpPr>
          <p:nvPr>
            <p:ph idx="1"/>
          </p:nvPr>
        </p:nvSpPr>
        <p:spPr>
          <a:xfrm>
            <a:off x="822959" y="1845734"/>
            <a:ext cx="3749041" cy="4023360"/>
          </a:xfrm>
        </p:spPr>
        <p:txBody>
          <a:bodyPr>
            <a:normAutofit/>
          </a:bodyPr>
          <a:lstStyle/>
          <a:p>
            <a:r>
              <a:rPr lang="en-CA" sz="1100" b="1" dirty="0">
                <a:solidFill>
                  <a:srgbClr val="FF0000"/>
                </a:solidFill>
              </a:rPr>
              <a:t>Model 1: Look at normal Price with Bedrooms and Bathrooms</a:t>
            </a:r>
          </a:p>
          <a:p>
            <a:pPr latinLnBrk="1"/>
            <a:r>
              <a:rPr lang="en-CA" sz="1100" dirty="0"/>
              <a:t>Coefficients:</a:t>
            </a:r>
          </a:p>
          <a:p>
            <a:pPr latinLnBrk="1"/>
            <a:r>
              <a:rPr lang="en-CA" sz="1100" dirty="0"/>
              <a:t>                    Estimate Std. Error t value </a:t>
            </a:r>
            <a:r>
              <a:rPr lang="en-CA" sz="1100" dirty="0" err="1"/>
              <a:t>Pr</a:t>
            </a:r>
            <a:r>
              <a:rPr lang="en-CA" sz="1100" dirty="0"/>
              <a:t>(&gt;|t|)    </a:t>
            </a:r>
          </a:p>
          <a:p>
            <a:pPr latinLnBrk="1"/>
            <a:r>
              <a:rPr lang="en-CA" sz="1100" dirty="0"/>
              <a:t>(Intercept)   830.75      64.97  12.787   &lt;2e-16 ***</a:t>
            </a:r>
          </a:p>
          <a:p>
            <a:pPr latinLnBrk="1"/>
            <a:r>
              <a:rPr lang="en-CA" sz="1100" dirty="0"/>
              <a:t>Bedrooms      119.35      40.31   2.961   0.0031 ** </a:t>
            </a:r>
          </a:p>
          <a:p>
            <a:pPr latinLnBrk="1"/>
            <a:r>
              <a:rPr lang="en-CA" sz="1100" dirty="0"/>
              <a:t>Bathrooms    1186.27      47.39  25.033   &lt;2e-16 *** </a:t>
            </a:r>
          </a:p>
          <a:p>
            <a:pPr latinLnBrk="1"/>
            <a:r>
              <a:rPr lang="en-CA" sz="1100" dirty="0"/>
              <a:t>Residual standard error: </a:t>
            </a:r>
            <a:r>
              <a:rPr lang="en-CA" sz="1100" b="1" dirty="0"/>
              <a:t>1355</a:t>
            </a:r>
            <a:r>
              <a:rPr lang="en-CA" sz="1100" dirty="0"/>
              <a:t> on 2369 degrees of freedom</a:t>
            </a:r>
          </a:p>
          <a:p>
            <a:pPr latinLnBrk="1"/>
            <a:r>
              <a:rPr lang="en-CA" sz="1100" dirty="0"/>
              <a:t>Multiple R-squared:  0.4118,	</a:t>
            </a:r>
            <a:r>
              <a:rPr lang="en-CA" sz="1100" b="1" dirty="0"/>
              <a:t>Adjusted R-squared:  0.4113 </a:t>
            </a:r>
          </a:p>
          <a:p>
            <a:pPr latinLnBrk="1"/>
            <a:r>
              <a:rPr lang="en-CA" sz="1100" dirty="0"/>
              <a:t>F-statistic: 829.4 on 2 and 2369 DF,  p-value: &lt; 2.2e-16</a:t>
            </a:r>
          </a:p>
          <a:p>
            <a:pPr marL="0" indent="0">
              <a:buNone/>
            </a:pPr>
            <a:endParaRPr lang="en-CA" sz="1100" dirty="0"/>
          </a:p>
        </p:txBody>
      </p:sp>
      <p:sp>
        <p:nvSpPr>
          <p:cNvPr id="4" name="Content Placeholder 2">
            <a:extLst>
              <a:ext uri="{FF2B5EF4-FFF2-40B4-BE49-F238E27FC236}">
                <a16:creationId xmlns:a16="http://schemas.microsoft.com/office/drawing/2014/main" id="{D4437708-CBD1-4FED-A183-FB91AF7D5408}"/>
              </a:ext>
            </a:extLst>
          </p:cNvPr>
          <p:cNvSpPr txBox="1">
            <a:spLocks/>
          </p:cNvSpPr>
          <p:nvPr/>
        </p:nvSpPr>
        <p:spPr>
          <a:xfrm>
            <a:off x="4846023" y="1845734"/>
            <a:ext cx="3623274" cy="4023360"/>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b="1" dirty="0">
                <a:solidFill>
                  <a:srgbClr val="FF0000"/>
                </a:solidFill>
              </a:rPr>
              <a:t>Model 2: Look at log(Price) with Bedrooms and Bathrooms </a:t>
            </a:r>
          </a:p>
          <a:p>
            <a:r>
              <a:rPr lang="en-CA" dirty="0"/>
              <a:t># To overcome </a:t>
            </a:r>
            <a:r>
              <a:rPr lang="en-CA" dirty="0" err="1"/>
              <a:t>heteroskedasiticity</a:t>
            </a:r>
            <a:r>
              <a:rPr lang="en-CA" dirty="0"/>
              <a:t> with building log(Price).</a:t>
            </a:r>
          </a:p>
          <a:p>
            <a:pPr latinLnBrk="1"/>
            <a:r>
              <a:rPr lang="en-CA" dirty="0"/>
              <a:t>Coefficients:</a:t>
            </a:r>
          </a:p>
          <a:p>
            <a:pPr latinLnBrk="1"/>
            <a:r>
              <a:rPr lang="en-CA" dirty="0"/>
              <a:t>                     Estimate Std. Error t value </a:t>
            </a:r>
            <a:r>
              <a:rPr lang="en-CA" dirty="0" err="1"/>
              <a:t>Pr</a:t>
            </a:r>
            <a:r>
              <a:rPr lang="en-CA" dirty="0"/>
              <a:t>(&gt;|t|)    </a:t>
            </a:r>
          </a:p>
          <a:p>
            <a:pPr latinLnBrk="1"/>
            <a:r>
              <a:rPr lang="en-CA" dirty="0"/>
              <a:t>(Intercept)  7.34605    0.01389 528.679   &lt;2e-16 ***</a:t>
            </a:r>
          </a:p>
          <a:p>
            <a:pPr latinLnBrk="1"/>
            <a:r>
              <a:rPr lang="en-CA" dirty="0"/>
              <a:t>Bedrooms     0.07407    0.00862   8.593   &lt;2e-16 ***</a:t>
            </a:r>
          </a:p>
          <a:p>
            <a:pPr latinLnBrk="1"/>
            <a:r>
              <a:rPr lang="en-CA" dirty="0"/>
              <a:t>Bathrooms    0.25249    0.01013  24.912   &lt;2e-16 ***</a:t>
            </a:r>
          </a:p>
          <a:p>
            <a:pPr marL="0" indent="0" latinLnBrk="1">
              <a:buNone/>
            </a:pPr>
            <a:r>
              <a:rPr lang="en-CA" dirty="0"/>
              <a:t>Residual standard error: </a:t>
            </a:r>
            <a:r>
              <a:rPr lang="en-CA" b="1" dirty="0"/>
              <a:t>0.2897</a:t>
            </a:r>
            <a:r>
              <a:rPr lang="en-CA" dirty="0"/>
              <a:t> on 2369 degrees of freedom</a:t>
            </a:r>
          </a:p>
          <a:p>
            <a:pPr marL="0" indent="0" latinLnBrk="1">
              <a:buNone/>
            </a:pPr>
            <a:r>
              <a:rPr lang="en-CA" dirty="0"/>
              <a:t>Multiple R-squared:  0.4874,	</a:t>
            </a:r>
            <a:r>
              <a:rPr lang="en-CA" b="1" dirty="0"/>
              <a:t>Adjusted R-squared:  0.487 </a:t>
            </a:r>
          </a:p>
          <a:p>
            <a:pPr marL="0" indent="0" latinLnBrk="1">
              <a:buNone/>
            </a:pPr>
            <a:r>
              <a:rPr lang="en-CA" dirty="0"/>
              <a:t>F-statistic:  1126 on 2 and 2369 DF,  p-value: &lt; 2.2e-16</a:t>
            </a:r>
          </a:p>
          <a:p>
            <a:r>
              <a:rPr lang="en-CA" dirty="0"/>
              <a:t> </a:t>
            </a:r>
          </a:p>
          <a:p>
            <a:endParaRPr lang="en-CA" dirty="0"/>
          </a:p>
          <a:p>
            <a:endParaRPr lang="en-CA" dirty="0"/>
          </a:p>
        </p:txBody>
      </p:sp>
    </p:spTree>
    <p:extLst>
      <p:ext uri="{BB962C8B-B14F-4D97-AF65-F5344CB8AC3E}">
        <p14:creationId xmlns:p14="http://schemas.microsoft.com/office/powerpoint/2010/main" val="103682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B259-EC0B-4120-9505-519E08615FA1}"/>
              </a:ext>
            </a:extLst>
          </p:cNvPr>
          <p:cNvSpPr>
            <a:spLocks noGrp="1"/>
          </p:cNvSpPr>
          <p:nvPr>
            <p:ph type="title"/>
          </p:nvPr>
        </p:nvSpPr>
        <p:spPr>
          <a:xfrm>
            <a:off x="800100" y="802581"/>
            <a:ext cx="7543800" cy="748349"/>
          </a:xfrm>
        </p:spPr>
        <p:txBody>
          <a:bodyPr>
            <a:normAutofit/>
          </a:bodyPr>
          <a:lstStyle/>
          <a:p>
            <a:r>
              <a:rPr lang="en-CA" sz="3600" b="1" dirty="0"/>
              <a:t>Residuals Plot for Model1 </a:t>
            </a:r>
          </a:p>
        </p:txBody>
      </p:sp>
      <p:pic>
        <p:nvPicPr>
          <p:cNvPr id="4" name="Content Placeholder 3">
            <a:extLst>
              <a:ext uri="{FF2B5EF4-FFF2-40B4-BE49-F238E27FC236}">
                <a16:creationId xmlns:a16="http://schemas.microsoft.com/office/drawing/2014/main" id="{7EDBF622-E5C5-42D3-8832-8741882CA6DC}"/>
              </a:ext>
            </a:extLst>
          </p:cNvPr>
          <p:cNvPicPr>
            <a:picLocks noGrp="1"/>
          </p:cNvPicPr>
          <p:nvPr>
            <p:ph idx="1"/>
          </p:nvPr>
        </p:nvPicPr>
        <p:blipFill>
          <a:blip r:embed="rId2"/>
          <a:stretch>
            <a:fillRect/>
          </a:stretch>
        </p:blipFill>
        <p:spPr>
          <a:xfrm>
            <a:off x="1398188" y="1846263"/>
            <a:ext cx="6565082" cy="4394739"/>
          </a:xfrm>
          <a:prstGeom prst="rect">
            <a:avLst/>
          </a:prstGeom>
        </p:spPr>
      </p:pic>
    </p:spTree>
    <p:extLst>
      <p:ext uri="{BB962C8B-B14F-4D97-AF65-F5344CB8AC3E}">
        <p14:creationId xmlns:p14="http://schemas.microsoft.com/office/powerpoint/2010/main" val="3199633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1F10-44CB-438B-83D2-BD44DD637386}"/>
              </a:ext>
            </a:extLst>
          </p:cNvPr>
          <p:cNvSpPr>
            <a:spLocks noGrp="1"/>
          </p:cNvSpPr>
          <p:nvPr>
            <p:ph type="title"/>
          </p:nvPr>
        </p:nvSpPr>
        <p:spPr>
          <a:xfrm>
            <a:off x="800100" y="754604"/>
            <a:ext cx="7543800" cy="814083"/>
          </a:xfrm>
        </p:spPr>
        <p:txBody>
          <a:bodyPr>
            <a:normAutofit/>
          </a:bodyPr>
          <a:lstStyle/>
          <a:p>
            <a:r>
              <a:rPr lang="en-CA" sz="3600" b="1" dirty="0"/>
              <a:t>Residuals Plot for Model 2</a:t>
            </a:r>
          </a:p>
        </p:txBody>
      </p:sp>
      <p:pic>
        <p:nvPicPr>
          <p:cNvPr id="4" name="Content Placeholder 3">
            <a:extLst>
              <a:ext uri="{FF2B5EF4-FFF2-40B4-BE49-F238E27FC236}">
                <a16:creationId xmlns:a16="http://schemas.microsoft.com/office/drawing/2014/main" id="{FE7D1D54-143F-4269-8142-2846AB6676B5}"/>
              </a:ext>
            </a:extLst>
          </p:cNvPr>
          <p:cNvPicPr>
            <a:picLocks noGrp="1"/>
          </p:cNvPicPr>
          <p:nvPr>
            <p:ph idx="1"/>
          </p:nvPr>
        </p:nvPicPr>
        <p:blipFill>
          <a:blip r:embed="rId2"/>
          <a:stretch>
            <a:fillRect/>
          </a:stretch>
        </p:blipFill>
        <p:spPr>
          <a:xfrm>
            <a:off x="1398188" y="1846263"/>
            <a:ext cx="6600593" cy="4394739"/>
          </a:xfrm>
          <a:prstGeom prst="rect">
            <a:avLst/>
          </a:prstGeom>
        </p:spPr>
      </p:pic>
    </p:spTree>
    <p:extLst>
      <p:ext uri="{BB962C8B-B14F-4D97-AF65-F5344CB8AC3E}">
        <p14:creationId xmlns:p14="http://schemas.microsoft.com/office/powerpoint/2010/main" val="3858164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4B8E-ADBC-41F7-B3D7-2A96C2729A7B}"/>
              </a:ext>
            </a:extLst>
          </p:cNvPr>
          <p:cNvSpPr>
            <a:spLocks noGrp="1"/>
          </p:cNvSpPr>
          <p:nvPr>
            <p:ph type="title"/>
          </p:nvPr>
        </p:nvSpPr>
        <p:spPr>
          <a:xfrm>
            <a:off x="822960" y="909007"/>
            <a:ext cx="7543800" cy="748455"/>
          </a:xfrm>
        </p:spPr>
        <p:txBody>
          <a:bodyPr>
            <a:normAutofit/>
          </a:bodyPr>
          <a:lstStyle/>
          <a:p>
            <a:r>
              <a:rPr lang="en-CA" sz="3600" b="1" dirty="0"/>
              <a:t>Regression Model</a:t>
            </a:r>
          </a:p>
        </p:txBody>
      </p:sp>
      <p:sp>
        <p:nvSpPr>
          <p:cNvPr id="3" name="Content Placeholder 2">
            <a:extLst>
              <a:ext uri="{FF2B5EF4-FFF2-40B4-BE49-F238E27FC236}">
                <a16:creationId xmlns:a16="http://schemas.microsoft.com/office/drawing/2014/main" id="{CFE41C52-BEA3-43D8-A17E-18DF63C0038A}"/>
              </a:ext>
            </a:extLst>
          </p:cNvPr>
          <p:cNvSpPr>
            <a:spLocks noGrp="1"/>
          </p:cNvSpPr>
          <p:nvPr>
            <p:ph idx="1"/>
          </p:nvPr>
        </p:nvSpPr>
        <p:spPr/>
        <p:txBody>
          <a:bodyPr>
            <a:normAutofit lnSpcReduction="10000"/>
          </a:bodyPr>
          <a:lstStyle/>
          <a:p>
            <a:pPr latinLnBrk="1"/>
            <a:r>
              <a:rPr lang="en-CA" sz="1600" dirty="0"/>
              <a:t># It shows linear_model2 is better than linear_model1. </a:t>
            </a:r>
            <a:r>
              <a:rPr lang="en-CA" sz="1600" dirty="0" err="1"/>
              <a:t>Linear_model</a:t>
            </a:r>
            <a:r>
              <a:rPr lang="en-CA" sz="1600" dirty="0"/>
              <a:t> 2 has Adjusted R-squared:  0.487, p-value: &lt; 2.2e-16. ( but still not good enough, further study needed)</a:t>
            </a:r>
          </a:p>
          <a:p>
            <a:pPr latinLnBrk="1"/>
            <a:r>
              <a:rPr lang="en-CA" sz="1600" dirty="0"/>
              <a:t>#The relationship shows price with bedrooms and bathrooms is </a:t>
            </a:r>
          </a:p>
          <a:p>
            <a:pPr latinLnBrk="1"/>
            <a:r>
              <a:rPr lang="en-CA" sz="1600" b="1" dirty="0">
                <a:solidFill>
                  <a:srgbClr val="FF0000"/>
                </a:solidFill>
              </a:rPr>
              <a:t>log(Price)=0.07407*number of Bedrooms +0.25247* number of Bathrooms +7.34605.</a:t>
            </a:r>
          </a:p>
          <a:p>
            <a:pPr marL="0" indent="0" latinLnBrk="1">
              <a:buNone/>
            </a:pPr>
            <a:r>
              <a:rPr lang="en-CA" sz="1600" dirty="0"/>
              <a:t>This shows that the number of Bedrooms has stronger positive relationships </a:t>
            </a:r>
          </a:p>
          <a:p>
            <a:pPr latinLnBrk="1"/>
            <a:r>
              <a:rPr lang="en-CA" sz="1600" dirty="0"/>
              <a:t>with the renting Price than the number of bathrooms.</a:t>
            </a:r>
          </a:p>
          <a:p>
            <a:pPr latinLnBrk="1"/>
            <a:endParaRPr lang="en-CA" sz="1600" dirty="0"/>
          </a:p>
          <a:p>
            <a:pPr latinLnBrk="1"/>
            <a:r>
              <a:rPr lang="en-CA" sz="1600" dirty="0"/>
              <a:t># Evaluate the model </a:t>
            </a:r>
          </a:p>
          <a:p>
            <a:pPr latinLnBrk="1"/>
            <a:r>
              <a:rPr lang="en-CA" dirty="0" err="1"/>
              <a:t>rmse</a:t>
            </a:r>
            <a:r>
              <a:rPr lang="en-CA" dirty="0"/>
              <a:t>(actual=</a:t>
            </a:r>
            <a:r>
              <a:rPr lang="en-CA" dirty="0" err="1"/>
              <a:t>regression_test$Price,predicted</a:t>
            </a:r>
            <a:r>
              <a:rPr lang="en-CA" dirty="0"/>
              <a:t>=</a:t>
            </a:r>
            <a:r>
              <a:rPr lang="en-CA" dirty="0" err="1"/>
              <a:t>test_predictions</a:t>
            </a:r>
            <a:r>
              <a:rPr lang="en-CA" dirty="0"/>
              <a:t>)</a:t>
            </a:r>
          </a:p>
          <a:p>
            <a:pPr latinLnBrk="1"/>
            <a:r>
              <a:rPr lang="en-CA" dirty="0"/>
              <a:t>[1] 2312.589</a:t>
            </a:r>
          </a:p>
          <a:p>
            <a:r>
              <a:rPr lang="en-CA" dirty="0"/>
              <a:t> </a:t>
            </a:r>
          </a:p>
          <a:p>
            <a:pPr latinLnBrk="1"/>
            <a:endParaRPr lang="en-CA" sz="1600" dirty="0"/>
          </a:p>
        </p:txBody>
      </p:sp>
    </p:spTree>
    <p:extLst>
      <p:ext uri="{BB962C8B-B14F-4D97-AF65-F5344CB8AC3E}">
        <p14:creationId xmlns:p14="http://schemas.microsoft.com/office/powerpoint/2010/main" val="316962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04BF-8836-4263-BB25-B2908CD2E224}"/>
              </a:ext>
            </a:extLst>
          </p:cNvPr>
          <p:cNvSpPr>
            <a:spLocks noGrp="1"/>
          </p:cNvSpPr>
          <p:nvPr>
            <p:ph type="title"/>
          </p:nvPr>
        </p:nvSpPr>
        <p:spPr>
          <a:xfrm>
            <a:off x="800100" y="488577"/>
            <a:ext cx="7543800" cy="1053924"/>
          </a:xfrm>
        </p:spPr>
        <p:txBody>
          <a:bodyPr>
            <a:normAutofit/>
          </a:bodyPr>
          <a:lstStyle/>
          <a:p>
            <a:r>
              <a:rPr lang="en-CA" sz="3600" b="1" dirty="0"/>
              <a:t>Objective</a:t>
            </a:r>
          </a:p>
        </p:txBody>
      </p:sp>
      <p:sp>
        <p:nvSpPr>
          <p:cNvPr id="3" name="Content Placeholder 2">
            <a:extLst>
              <a:ext uri="{FF2B5EF4-FFF2-40B4-BE49-F238E27FC236}">
                <a16:creationId xmlns:a16="http://schemas.microsoft.com/office/drawing/2014/main" id="{BD1FAC18-D355-4F93-92ED-519D6D233453}"/>
              </a:ext>
            </a:extLst>
          </p:cNvPr>
          <p:cNvSpPr>
            <a:spLocks noGrp="1"/>
          </p:cNvSpPr>
          <p:nvPr>
            <p:ph sz="half" idx="1"/>
          </p:nvPr>
        </p:nvSpPr>
        <p:spPr>
          <a:xfrm>
            <a:off x="822960" y="1819101"/>
            <a:ext cx="7193576" cy="4023360"/>
          </a:xfrm>
        </p:spPr>
        <p:txBody>
          <a:bodyPr>
            <a:normAutofit lnSpcReduction="10000"/>
          </a:bodyPr>
          <a:lstStyle/>
          <a:p>
            <a:pPr>
              <a:buFont typeface="Arial" panose="020B0604020202020204" pitchFamily="34" charset="0"/>
              <a:buChar char="•"/>
            </a:pPr>
            <a:r>
              <a:rPr lang="en-CA" sz="2400" b="1" dirty="0"/>
              <a:t>  Goal: </a:t>
            </a:r>
            <a:r>
              <a:rPr lang="en-CA" dirty="0"/>
              <a:t>is to study the rental prices on GTA properties listed on trebhome.com, thus to find out which one is the best for investment.</a:t>
            </a:r>
          </a:p>
          <a:p>
            <a:pPr>
              <a:buFont typeface="Arial" panose="020B0604020202020204" pitchFamily="34" charset="0"/>
              <a:buChar char="•"/>
            </a:pPr>
            <a:endParaRPr lang="en-CA" dirty="0"/>
          </a:p>
          <a:p>
            <a:pPr>
              <a:buFont typeface="Arial" panose="020B0604020202020204" pitchFamily="34" charset="0"/>
              <a:buChar char="•"/>
            </a:pPr>
            <a:r>
              <a:rPr lang="en-CA" sz="2400" b="1" dirty="0"/>
              <a:t>  Application: </a:t>
            </a:r>
            <a:r>
              <a:rPr lang="en-CA" dirty="0"/>
              <a:t>The result of this study might be used by investors for their housing investments. </a:t>
            </a:r>
          </a:p>
          <a:p>
            <a:pPr>
              <a:buFont typeface="Arial" panose="020B0604020202020204" pitchFamily="34" charset="0"/>
              <a:buChar char="•"/>
            </a:pPr>
            <a:r>
              <a:rPr lang="en-CA" dirty="0"/>
              <a:t> As an investor, answer questions like </a:t>
            </a:r>
          </a:p>
          <a:p>
            <a:pPr marL="0" indent="0">
              <a:buNone/>
            </a:pPr>
            <a:r>
              <a:rPr lang="en-CA" dirty="0"/>
              <a:t>  1. What is the best rental price for the property?  If too low, no          profit gain; if too high, the property may not be rented. </a:t>
            </a:r>
          </a:p>
          <a:p>
            <a:pPr marL="0" indent="0">
              <a:buNone/>
            </a:pPr>
            <a:r>
              <a:rPr lang="en-CA" dirty="0"/>
              <a:t>  2. What is the best property that I need to buy for investment based on the predicted rental price ?</a:t>
            </a:r>
          </a:p>
          <a:p>
            <a:pPr marL="0" indent="0">
              <a:buNone/>
            </a:pPr>
            <a:endParaRPr lang="en-CA" dirty="0"/>
          </a:p>
          <a:p>
            <a:endParaRPr lang="en-CA" dirty="0"/>
          </a:p>
        </p:txBody>
      </p:sp>
    </p:spTree>
    <p:extLst>
      <p:ext uri="{BB962C8B-B14F-4D97-AF65-F5344CB8AC3E}">
        <p14:creationId xmlns:p14="http://schemas.microsoft.com/office/powerpoint/2010/main" val="3066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4C45-8C9C-4CDC-B284-5480C3118076}"/>
              </a:ext>
            </a:extLst>
          </p:cNvPr>
          <p:cNvSpPr>
            <a:spLocks noGrp="1"/>
          </p:cNvSpPr>
          <p:nvPr>
            <p:ph type="title"/>
          </p:nvPr>
        </p:nvSpPr>
        <p:spPr>
          <a:xfrm>
            <a:off x="822960" y="763480"/>
            <a:ext cx="7543800" cy="973881"/>
          </a:xfrm>
        </p:spPr>
        <p:txBody>
          <a:bodyPr/>
          <a:lstStyle/>
          <a:p>
            <a:r>
              <a:rPr lang="en-CA" sz="3600" b="1" dirty="0"/>
              <a:t>Discussion</a:t>
            </a:r>
            <a:r>
              <a:rPr lang="en-CA" dirty="0"/>
              <a:t> </a:t>
            </a:r>
          </a:p>
        </p:txBody>
      </p:sp>
      <p:sp>
        <p:nvSpPr>
          <p:cNvPr id="3" name="Content Placeholder 2">
            <a:extLst>
              <a:ext uri="{FF2B5EF4-FFF2-40B4-BE49-F238E27FC236}">
                <a16:creationId xmlns:a16="http://schemas.microsoft.com/office/drawing/2014/main" id="{BEA6DF27-2F23-4492-9D29-13C7B597CDBF}"/>
              </a:ext>
            </a:extLst>
          </p:cNvPr>
          <p:cNvSpPr>
            <a:spLocks noGrp="1"/>
          </p:cNvSpPr>
          <p:nvPr>
            <p:ph idx="1"/>
          </p:nvPr>
        </p:nvSpPr>
        <p:spPr/>
        <p:txBody>
          <a:bodyPr>
            <a:normAutofit/>
          </a:bodyPr>
          <a:lstStyle/>
          <a:p>
            <a:r>
              <a:rPr lang="en-CA" dirty="0"/>
              <a:t># Aim of this analysis is to answer a question of "Which ones are the best for investments?"</a:t>
            </a:r>
          </a:p>
          <a:p>
            <a:pPr marL="0" indent="0">
              <a:buNone/>
            </a:pPr>
            <a:r>
              <a:rPr lang="en-CA" dirty="0"/>
              <a:t>  # Finding "BEST" is hard and it is subjective matter.</a:t>
            </a:r>
          </a:p>
          <a:p>
            <a:r>
              <a:rPr lang="en-CA" dirty="0"/>
              <a:t># Therefore, rather than concluding which ones are the best for investments, it is much wiser to perform further research about the Toronto area. Since in this analysis we are missing some potentially important variables related to properties. It is possible that the properties have higher rental prices because of low crime rate, convenient transportation, and higher standard interior decorations of property etc.</a:t>
            </a:r>
          </a:p>
          <a:p>
            <a:r>
              <a:rPr lang="en-CA" dirty="0"/>
              <a:t> </a:t>
            </a:r>
          </a:p>
          <a:p>
            <a:endParaRPr lang="en-CA" dirty="0"/>
          </a:p>
        </p:txBody>
      </p:sp>
    </p:spTree>
    <p:extLst>
      <p:ext uri="{BB962C8B-B14F-4D97-AF65-F5344CB8AC3E}">
        <p14:creationId xmlns:p14="http://schemas.microsoft.com/office/powerpoint/2010/main" val="252062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E8B4-7549-4EF7-8E3D-E5820384ED8B}"/>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A2FC4515-0D30-4CC2-9E54-245F250FAAF0}"/>
              </a:ext>
            </a:extLst>
          </p:cNvPr>
          <p:cNvPicPr>
            <a:picLocks noGrp="1" noChangeAspect="1"/>
          </p:cNvPicPr>
          <p:nvPr>
            <p:ph idx="1"/>
          </p:nvPr>
        </p:nvPicPr>
        <p:blipFill>
          <a:blip r:embed="rId2"/>
          <a:stretch>
            <a:fillRect/>
          </a:stretch>
        </p:blipFill>
        <p:spPr>
          <a:xfrm>
            <a:off x="457916" y="0"/>
            <a:ext cx="8260410" cy="6383045"/>
          </a:xfrm>
        </p:spPr>
      </p:pic>
    </p:spTree>
    <p:extLst>
      <p:ext uri="{BB962C8B-B14F-4D97-AF65-F5344CB8AC3E}">
        <p14:creationId xmlns:p14="http://schemas.microsoft.com/office/powerpoint/2010/main" val="293850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F7E5-31B3-4CC7-9282-45C4198732BA}"/>
              </a:ext>
            </a:extLst>
          </p:cNvPr>
          <p:cNvSpPr>
            <a:spLocks noGrp="1"/>
          </p:cNvSpPr>
          <p:nvPr>
            <p:ph type="title"/>
          </p:nvPr>
        </p:nvSpPr>
        <p:spPr/>
        <p:txBody>
          <a:bodyPr/>
          <a:lstStyle/>
          <a:p>
            <a:endParaRPr lang="en-CA" dirty="0"/>
          </a:p>
        </p:txBody>
      </p:sp>
      <p:pic>
        <p:nvPicPr>
          <p:cNvPr id="4" name="Content Placeholder 3">
            <a:extLst>
              <a:ext uri="{FF2B5EF4-FFF2-40B4-BE49-F238E27FC236}">
                <a16:creationId xmlns:a16="http://schemas.microsoft.com/office/drawing/2014/main" id="{917D3E3C-18C8-4EC7-9BDD-D4F8D5E4124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4187" y="97654"/>
            <a:ext cx="8504808" cy="6143347"/>
          </a:xfrm>
          <a:prstGeom prst="rect">
            <a:avLst/>
          </a:prstGeom>
          <a:noFill/>
          <a:ln>
            <a:noFill/>
          </a:ln>
        </p:spPr>
      </p:pic>
    </p:spTree>
    <p:extLst>
      <p:ext uri="{BB962C8B-B14F-4D97-AF65-F5344CB8AC3E}">
        <p14:creationId xmlns:p14="http://schemas.microsoft.com/office/powerpoint/2010/main" val="397985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D710-70D1-4528-8157-5CEB9E7C8C84}"/>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3CE4EC78-34E6-4B4E-B084-28127D842B8A}"/>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2335" y="0"/>
            <a:ext cx="8677479" cy="6365289"/>
          </a:xfrm>
          <a:prstGeom prst="rect">
            <a:avLst/>
          </a:prstGeom>
          <a:noFill/>
          <a:ln>
            <a:noFill/>
          </a:ln>
        </p:spPr>
      </p:pic>
    </p:spTree>
    <p:extLst>
      <p:ext uri="{BB962C8B-B14F-4D97-AF65-F5344CB8AC3E}">
        <p14:creationId xmlns:p14="http://schemas.microsoft.com/office/powerpoint/2010/main" val="155138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367C-0563-49D1-8562-E7B62C45AA30}"/>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FFE51280-7D1D-4F37-AF0B-7086B3FBEE2F}"/>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30410" y="175632"/>
            <a:ext cx="7683180" cy="6198535"/>
          </a:xfrm>
          <a:prstGeom prst="rect">
            <a:avLst/>
          </a:prstGeom>
          <a:noFill/>
          <a:ln>
            <a:noFill/>
          </a:ln>
        </p:spPr>
      </p:pic>
    </p:spTree>
    <p:extLst>
      <p:ext uri="{BB962C8B-B14F-4D97-AF65-F5344CB8AC3E}">
        <p14:creationId xmlns:p14="http://schemas.microsoft.com/office/powerpoint/2010/main" val="159998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A308-B077-40A8-81BB-C27711EE9DB5}"/>
              </a:ext>
            </a:extLst>
          </p:cNvPr>
          <p:cNvSpPr>
            <a:spLocks noGrp="1"/>
          </p:cNvSpPr>
          <p:nvPr>
            <p:ph type="title"/>
          </p:nvPr>
        </p:nvSpPr>
        <p:spPr>
          <a:xfrm>
            <a:off x="822960" y="914400"/>
            <a:ext cx="7543800" cy="727969"/>
          </a:xfrm>
        </p:spPr>
        <p:txBody>
          <a:bodyPr>
            <a:normAutofit/>
          </a:bodyPr>
          <a:lstStyle/>
          <a:p>
            <a:r>
              <a:rPr lang="en-CA" sz="3600" b="1" dirty="0"/>
              <a:t>Questions</a:t>
            </a:r>
          </a:p>
        </p:txBody>
      </p:sp>
      <p:sp>
        <p:nvSpPr>
          <p:cNvPr id="3" name="Content Placeholder 2">
            <a:extLst>
              <a:ext uri="{FF2B5EF4-FFF2-40B4-BE49-F238E27FC236}">
                <a16:creationId xmlns:a16="http://schemas.microsoft.com/office/drawing/2014/main" id="{28B6219C-538D-4E1E-A964-04008B565435}"/>
              </a:ext>
            </a:extLst>
          </p:cNvPr>
          <p:cNvSpPr>
            <a:spLocks noGrp="1"/>
          </p:cNvSpPr>
          <p:nvPr>
            <p:ph idx="1"/>
          </p:nvPr>
        </p:nvSpPr>
        <p:spPr/>
        <p:txBody>
          <a:bodyPr/>
          <a:lstStyle/>
          <a:p>
            <a:r>
              <a:rPr lang="en-CA" dirty="0"/>
              <a:t>Thank you!</a:t>
            </a:r>
          </a:p>
        </p:txBody>
      </p:sp>
    </p:spTree>
    <p:extLst>
      <p:ext uri="{BB962C8B-B14F-4D97-AF65-F5344CB8AC3E}">
        <p14:creationId xmlns:p14="http://schemas.microsoft.com/office/powerpoint/2010/main" val="72182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F0C5-B413-4917-AA09-BBE7409AD69E}"/>
              </a:ext>
            </a:extLst>
          </p:cNvPr>
          <p:cNvSpPr>
            <a:spLocks noGrp="1"/>
          </p:cNvSpPr>
          <p:nvPr>
            <p:ph type="title"/>
          </p:nvPr>
        </p:nvSpPr>
        <p:spPr>
          <a:xfrm>
            <a:off x="822960" y="439749"/>
            <a:ext cx="7543800" cy="1098313"/>
          </a:xfrm>
        </p:spPr>
        <p:txBody>
          <a:bodyPr>
            <a:normAutofit/>
          </a:bodyPr>
          <a:lstStyle/>
          <a:p>
            <a:r>
              <a:rPr lang="en-CA" sz="3600" b="1" dirty="0"/>
              <a:t>Data Collection</a:t>
            </a:r>
          </a:p>
        </p:txBody>
      </p:sp>
      <p:sp>
        <p:nvSpPr>
          <p:cNvPr id="3" name="Content Placeholder 2">
            <a:extLst>
              <a:ext uri="{FF2B5EF4-FFF2-40B4-BE49-F238E27FC236}">
                <a16:creationId xmlns:a16="http://schemas.microsoft.com/office/drawing/2014/main" id="{CC5A9A88-65FB-4D8C-8604-FA6AF121D960}"/>
              </a:ext>
            </a:extLst>
          </p:cNvPr>
          <p:cNvSpPr>
            <a:spLocks noGrp="1"/>
          </p:cNvSpPr>
          <p:nvPr>
            <p:ph idx="1"/>
          </p:nvPr>
        </p:nvSpPr>
        <p:spPr/>
        <p:txBody>
          <a:bodyPr>
            <a:normAutofit/>
          </a:bodyPr>
          <a:lstStyle/>
          <a:p>
            <a:pPr>
              <a:buFont typeface="Arial" panose="020B0604020202020204" pitchFamily="34" charset="0"/>
              <a:buChar char="•"/>
            </a:pPr>
            <a:r>
              <a:rPr lang="en-CA" b="1" dirty="0"/>
              <a:t> Data Source : </a:t>
            </a:r>
            <a:r>
              <a:rPr lang="en-CA" dirty="0"/>
              <a:t>trebhome.com </a:t>
            </a:r>
          </a:p>
          <a:p>
            <a:r>
              <a:rPr lang="en-CA" sz="1400" dirty="0"/>
              <a:t>https://listings.trebhome.com/listings?%24loc=Toronto&amp;%24zoom=0&amp;%24latitude=35.422943522054865&amp;%24longitude=0&amp;%24orderby=price&amp;saleOrRent=RENT&amp;latitude=%3E%3D-89.91227567527925&amp;latitude=%3C%3D89.9766532819623&amp;longitude=%3E%3D-180&amp;longitude=%3C%3D180&amp;%24gid=treb&amp;class=FREE&amp;class=CONDO&amp;availability=A&amp;_min_price=%24300&amp;price=%3E%3D300&amp;price=%3C%3D50000&amp;area=Toronto&amp;%24take=3164</a:t>
            </a:r>
          </a:p>
          <a:p>
            <a:pPr>
              <a:buFont typeface="Arial" panose="020B0604020202020204" pitchFamily="34" charset="0"/>
              <a:buChar char="•"/>
            </a:pPr>
            <a:r>
              <a:rPr lang="en-CA" b="1" dirty="0"/>
              <a:t> Web scraping:  </a:t>
            </a:r>
            <a:r>
              <a:rPr lang="en-CA" dirty="0" err="1"/>
              <a:t>BeautifulSoup</a:t>
            </a:r>
            <a:r>
              <a:rPr lang="en-CA" dirty="0"/>
              <a:t> + Requests with Python</a:t>
            </a:r>
          </a:p>
          <a:p>
            <a:pPr>
              <a:buFont typeface="Arial" panose="020B0604020202020204" pitchFamily="34" charset="0"/>
              <a:buChar char="•"/>
            </a:pPr>
            <a:r>
              <a:rPr lang="en-CA" b="1" dirty="0"/>
              <a:t> Result data:  </a:t>
            </a:r>
          </a:p>
          <a:p>
            <a:r>
              <a:rPr lang="en-CA" dirty="0"/>
              <a:t>3164 records and 6 variables with duplicates. </a:t>
            </a:r>
          </a:p>
          <a:p>
            <a:r>
              <a:rPr lang="en-CA" dirty="0"/>
              <a:t>The variable names are ID, Address, Bedrooms, Bathrooms, Type, Price. </a:t>
            </a:r>
          </a:p>
        </p:txBody>
      </p:sp>
    </p:spTree>
    <p:extLst>
      <p:ext uri="{BB962C8B-B14F-4D97-AF65-F5344CB8AC3E}">
        <p14:creationId xmlns:p14="http://schemas.microsoft.com/office/powerpoint/2010/main" val="405665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BC6B-000B-4BAD-A74A-E3A518062E44}"/>
              </a:ext>
            </a:extLst>
          </p:cNvPr>
          <p:cNvSpPr>
            <a:spLocks noGrp="1"/>
          </p:cNvSpPr>
          <p:nvPr>
            <p:ph type="title"/>
          </p:nvPr>
        </p:nvSpPr>
        <p:spPr/>
        <p:txBody>
          <a:bodyPr>
            <a:normAutofit/>
          </a:bodyPr>
          <a:lstStyle/>
          <a:p>
            <a:r>
              <a:rPr lang="en-CA" sz="3600" b="1" dirty="0"/>
              <a:t>Data Cleansing </a:t>
            </a:r>
          </a:p>
        </p:txBody>
      </p:sp>
      <p:sp>
        <p:nvSpPr>
          <p:cNvPr id="3" name="Content Placeholder 2">
            <a:extLst>
              <a:ext uri="{FF2B5EF4-FFF2-40B4-BE49-F238E27FC236}">
                <a16:creationId xmlns:a16="http://schemas.microsoft.com/office/drawing/2014/main" id="{4DCBB4D3-CAD3-4839-BAE2-387616197DAC}"/>
              </a:ext>
            </a:extLst>
          </p:cNvPr>
          <p:cNvSpPr>
            <a:spLocks noGrp="1"/>
          </p:cNvSpPr>
          <p:nvPr>
            <p:ph idx="1"/>
          </p:nvPr>
        </p:nvSpPr>
        <p:spPr/>
        <p:txBody>
          <a:bodyPr/>
          <a:lstStyle/>
          <a:p>
            <a:endParaRPr lang="en-CA" dirty="0"/>
          </a:p>
          <a:p>
            <a:r>
              <a:rPr lang="en-CA" dirty="0"/>
              <a:t>1) Load data </a:t>
            </a:r>
          </a:p>
          <a:p>
            <a:r>
              <a:rPr lang="en-CA" dirty="0"/>
              <a:t>2) Explore data</a:t>
            </a:r>
          </a:p>
          <a:p>
            <a:r>
              <a:rPr lang="en-CA" dirty="0"/>
              <a:t>3) Clean data, remove duplicates</a:t>
            </a:r>
          </a:p>
          <a:p>
            <a:r>
              <a:rPr lang="en-CA" dirty="0"/>
              <a:t>4) Remove missing values</a:t>
            </a:r>
          </a:p>
          <a:p>
            <a:r>
              <a:rPr lang="en-CA" dirty="0"/>
              <a:t>5) Change datatype as necessary</a:t>
            </a:r>
          </a:p>
          <a:p>
            <a:endParaRPr lang="en-CA" dirty="0"/>
          </a:p>
        </p:txBody>
      </p:sp>
    </p:spTree>
    <p:extLst>
      <p:ext uri="{BB962C8B-B14F-4D97-AF65-F5344CB8AC3E}">
        <p14:creationId xmlns:p14="http://schemas.microsoft.com/office/powerpoint/2010/main" val="322399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7108-5148-42D4-8311-907209DF4634}"/>
              </a:ext>
            </a:extLst>
          </p:cNvPr>
          <p:cNvSpPr>
            <a:spLocks noGrp="1"/>
          </p:cNvSpPr>
          <p:nvPr>
            <p:ph type="title"/>
          </p:nvPr>
        </p:nvSpPr>
        <p:spPr/>
        <p:txBody>
          <a:bodyPr>
            <a:normAutofit/>
          </a:bodyPr>
          <a:lstStyle/>
          <a:p>
            <a:r>
              <a:rPr lang="en-CA" sz="3600" b="1" dirty="0"/>
              <a:t>Statistics </a:t>
            </a:r>
          </a:p>
        </p:txBody>
      </p:sp>
      <p:sp>
        <p:nvSpPr>
          <p:cNvPr id="3" name="Content Placeholder 2">
            <a:extLst>
              <a:ext uri="{FF2B5EF4-FFF2-40B4-BE49-F238E27FC236}">
                <a16:creationId xmlns:a16="http://schemas.microsoft.com/office/drawing/2014/main" id="{EADCEAF6-1242-41B4-AEDA-DCFC0FB6F1B8}"/>
              </a:ext>
            </a:extLst>
          </p:cNvPr>
          <p:cNvSpPr>
            <a:spLocks noGrp="1"/>
          </p:cNvSpPr>
          <p:nvPr>
            <p:ph idx="1"/>
          </p:nvPr>
        </p:nvSpPr>
        <p:spPr/>
        <p:txBody>
          <a:bodyPr/>
          <a:lstStyle/>
          <a:p>
            <a:r>
              <a:rPr lang="en-CA" dirty="0"/>
              <a:t>Statistics about Price, Bedrooms , Bathrooms .</a:t>
            </a:r>
          </a:p>
          <a:p>
            <a:pPr lvl="8"/>
            <a:endParaRPr lang="en-CA" dirty="0"/>
          </a:p>
          <a:p>
            <a:pPr lvl="8"/>
            <a:endParaRPr lang="en-CA" dirty="0"/>
          </a:p>
          <a:p>
            <a:pPr lvl="8"/>
            <a:endParaRPr lang="en-CA" dirty="0"/>
          </a:p>
          <a:p>
            <a:pPr lvl="8"/>
            <a:endParaRPr lang="en-CA" dirty="0"/>
          </a:p>
          <a:p>
            <a:pPr marL="1471400" lvl="8" indent="0">
              <a:buNone/>
            </a:pPr>
            <a:endParaRPr lang="en-CA" dirty="0"/>
          </a:p>
        </p:txBody>
      </p:sp>
      <p:sp>
        <p:nvSpPr>
          <p:cNvPr id="6" name="TextBox 5">
            <a:extLst>
              <a:ext uri="{FF2B5EF4-FFF2-40B4-BE49-F238E27FC236}">
                <a16:creationId xmlns:a16="http://schemas.microsoft.com/office/drawing/2014/main" id="{F6590C14-284D-4AAC-9057-CC9BC8C76D11}"/>
              </a:ext>
            </a:extLst>
          </p:cNvPr>
          <p:cNvSpPr txBox="1"/>
          <p:nvPr/>
        </p:nvSpPr>
        <p:spPr>
          <a:xfrm>
            <a:off x="923278" y="2255788"/>
            <a:ext cx="6667130" cy="923330"/>
          </a:xfrm>
          <a:prstGeom prst="rect">
            <a:avLst/>
          </a:prstGeom>
          <a:noFill/>
        </p:spPr>
        <p:txBody>
          <a:bodyPr wrap="square" rtlCol="0">
            <a:spAutoFit/>
          </a:bodyPr>
          <a:lstStyle/>
          <a:p>
            <a:pPr latinLnBrk="1"/>
            <a:r>
              <a:rPr lang="en-CA" b="1" dirty="0"/>
              <a:t> Price: </a:t>
            </a:r>
          </a:p>
          <a:p>
            <a:pPr latinLnBrk="1"/>
            <a:r>
              <a:rPr lang="en-CA" dirty="0"/>
              <a:t>    Min.     1st Qu.  Median    Mean    3rd Qu.    Max. </a:t>
            </a:r>
          </a:p>
          <a:p>
            <a:pPr latinLnBrk="1"/>
            <a:r>
              <a:rPr lang="en-CA" dirty="0"/>
              <a:t>    650       2100      2475        3022      3200       22500 </a:t>
            </a:r>
          </a:p>
        </p:txBody>
      </p:sp>
      <p:sp>
        <p:nvSpPr>
          <p:cNvPr id="10" name="TextBox 9">
            <a:extLst>
              <a:ext uri="{FF2B5EF4-FFF2-40B4-BE49-F238E27FC236}">
                <a16:creationId xmlns:a16="http://schemas.microsoft.com/office/drawing/2014/main" id="{683100A9-FEC0-4A5A-8A28-455042F0C4FE}"/>
              </a:ext>
            </a:extLst>
          </p:cNvPr>
          <p:cNvSpPr txBox="1"/>
          <p:nvPr/>
        </p:nvSpPr>
        <p:spPr>
          <a:xfrm>
            <a:off x="923278" y="3287491"/>
            <a:ext cx="6667130" cy="923330"/>
          </a:xfrm>
          <a:prstGeom prst="rect">
            <a:avLst/>
          </a:prstGeom>
          <a:noFill/>
        </p:spPr>
        <p:txBody>
          <a:bodyPr wrap="square" rtlCol="0">
            <a:spAutoFit/>
          </a:bodyPr>
          <a:lstStyle/>
          <a:p>
            <a:pPr latinLnBrk="1"/>
            <a:r>
              <a:rPr lang="en-CA" dirty="0"/>
              <a:t> </a:t>
            </a:r>
            <a:r>
              <a:rPr lang="en-CA" b="1" dirty="0"/>
              <a:t>Bedrooms: </a:t>
            </a:r>
          </a:p>
          <a:p>
            <a:pPr latinLnBrk="1"/>
            <a:r>
              <a:rPr lang="en-CA" dirty="0"/>
              <a:t>     Min.   1st Qu.  Median    Mean    3rd Qu.    Max. </a:t>
            </a:r>
          </a:p>
          <a:p>
            <a:pPr latinLnBrk="1"/>
            <a:r>
              <a:rPr lang="en-CA" dirty="0"/>
              <a:t>  1.000     1.000     2.000      2.104      3.000       8.000 </a:t>
            </a:r>
          </a:p>
        </p:txBody>
      </p:sp>
      <p:sp>
        <p:nvSpPr>
          <p:cNvPr id="11" name="TextBox 10">
            <a:extLst>
              <a:ext uri="{FF2B5EF4-FFF2-40B4-BE49-F238E27FC236}">
                <a16:creationId xmlns:a16="http://schemas.microsoft.com/office/drawing/2014/main" id="{C315CE07-1B9D-407E-99D5-396016534F41}"/>
              </a:ext>
            </a:extLst>
          </p:cNvPr>
          <p:cNvSpPr txBox="1"/>
          <p:nvPr/>
        </p:nvSpPr>
        <p:spPr>
          <a:xfrm>
            <a:off x="923278" y="4439793"/>
            <a:ext cx="6667130" cy="1200329"/>
          </a:xfrm>
          <a:prstGeom prst="rect">
            <a:avLst/>
          </a:prstGeom>
          <a:noFill/>
        </p:spPr>
        <p:txBody>
          <a:bodyPr wrap="square" rtlCol="0">
            <a:spAutoFit/>
          </a:bodyPr>
          <a:lstStyle/>
          <a:p>
            <a:pPr latinLnBrk="1"/>
            <a:r>
              <a:rPr lang="en-CA" b="1" dirty="0"/>
              <a:t>Bathrooms: </a:t>
            </a:r>
          </a:p>
          <a:p>
            <a:pPr latinLnBrk="1"/>
            <a:r>
              <a:rPr lang="en-CA" dirty="0"/>
              <a:t>    Min.    1st Qu.    Median    Mean    3rd Qu.    Max. </a:t>
            </a:r>
          </a:p>
          <a:p>
            <a:pPr latinLnBrk="1"/>
            <a:r>
              <a:rPr lang="en-CA" dirty="0"/>
              <a:t>    1.000   1.000      1.000       1.634      2.000      8.000 </a:t>
            </a:r>
          </a:p>
          <a:p>
            <a:pPr latinLnBrk="1"/>
            <a:endParaRPr lang="en-CA" dirty="0"/>
          </a:p>
        </p:txBody>
      </p:sp>
    </p:spTree>
    <p:extLst>
      <p:ext uri="{BB962C8B-B14F-4D97-AF65-F5344CB8AC3E}">
        <p14:creationId xmlns:p14="http://schemas.microsoft.com/office/powerpoint/2010/main" val="114867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9140-8AC0-4D53-BF95-62E238B750BF}"/>
              </a:ext>
            </a:extLst>
          </p:cNvPr>
          <p:cNvSpPr>
            <a:spLocks noGrp="1"/>
          </p:cNvSpPr>
          <p:nvPr>
            <p:ph type="title"/>
          </p:nvPr>
        </p:nvSpPr>
        <p:spPr/>
        <p:txBody>
          <a:bodyPr>
            <a:normAutofit/>
          </a:bodyPr>
          <a:lstStyle/>
          <a:p>
            <a:r>
              <a:rPr lang="en-CA" sz="3600" b="1" dirty="0"/>
              <a:t>Frequency &amp; Visualization</a:t>
            </a:r>
          </a:p>
        </p:txBody>
      </p:sp>
      <p:pic>
        <p:nvPicPr>
          <p:cNvPr id="4" name="Content Placeholder 3">
            <a:extLst>
              <a:ext uri="{FF2B5EF4-FFF2-40B4-BE49-F238E27FC236}">
                <a16:creationId xmlns:a16="http://schemas.microsoft.com/office/drawing/2014/main" id="{21DEB3B4-B851-42FC-88B3-E351FA114DB3}"/>
              </a:ext>
            </a:extLst>
          </p:cNvPr>
          <p:cNvPicPr>
            <a:picLocks noGrp="1"/>
          </p:cNvPicPr>
          <p:nvPr>
            <p:ph idx="1"/>
          </p:nvPr>
        </p:nvPicPr>
        <p:blipFill>
          <a:blip r:embed="rId2"/>
          <a:stretch>
            <a:fillRect/>
          </a:stretch>
        </p:blipFill>
        <p:spPr>
          <a:xfrm>
            <a:off x="1398188" y="1846263"/>
            <a:ext cx="6392073" cy="4022725"/>
          </a:xfrm>
          <a:prstGeom prst="rect">
            <a:avLst/>
          </a:prstGeom>
        </p:spPr>
      </p:pic>
    </p:spTree>
    <p:extLst>
      <p:ext uri="{BB962C8B-B14F-4D97-AF65-F5344CB8AC3E}">
        <p14:creationId xmlns:p14="http://schemas.microsoft.com/office/powerpoint/2010/main" val="251234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64BF-49F4-4D8F-ABC4-416209757300}"/>
              </a:ext>
            </a:extLst>
          </p:cNvPr>
          <p:cNvSpPr>
            <a:spLocks noGrp="1"/>
          </p:cNvSpPr>
          <p:nvPr>
            <p:ph type="title"/>
          </p:nvPr>
        </p:nvSpPr>
        <p:spPr>
          <a:xfrm>
            <a:off x="822960" y="727969"/>
            <a:ext cx="7543800" cy="1009392"/>
          </a:xfrm>
        </p:spPr>
        <p:txBody>
          <a:bodyPr>
            <a:normAutofit/>
          </a:bodyPr>
          <a:lstStyle/>
          <a:p>
            <a:r>
              <a:rPr lang="en-CA" sz="3600" b="1" dirty="0"/>
              <a:t>Price Distribution</a:t>
            </a:r>
          </a:p>
        </p:txBody>
      </p:sp>
      <p:pic>
        <p:nvPicPr>
          <p:cNvPr id="4" name="Content Placeholder 3">
            <a:extLst>
              <a:ext uri="{FF2B5EF4-FFF2-40B4-BE49-F238E27FC236}">
                <a16:creationId xmlns:a16="http://schemas.microsoft.com/office/drawing/2014/main" id="{4346E364-46A5-469E-ACFF-3734F5054A30}"/>
              </a:ext>
            </a:extLst>
          </p:cNvPr>
          <p:cNvPicPr>
            <a:picLocks noGrp="1"/>
          </p:cNvPicPr>
          <p:nvPr>
            <p:ph idx="1"/>
          </p:nvPr>
        </p:nvPicPr>
        <p:blipFill>
          <a:blip r:embed="rId2"/>
          <a:stretch>
            <a:fillRect/>
          </a:stretch>
        </p:blipFill>
        <p:spPr>
          <a:xfrm>
            <a:off x="1398188" y="1846263"/>
            <a:ext cx="6520694" cy="4190553"/>
          </a:xfrm>
          <a:prstGeom prst="rect">
            <a:avLst/>
          </a:prstGeom>
        </p:spPr>
      </p:pic>
      <p:sp>
        <p:nvSpPr>
          <p:cNvPr id="5" name="TextBox 4">
            <a:extLst>
              <a:ext uri="{FF2B5EF4-FFF2-40B4-BE49-F238E27FC236}">
                <a16:creationId xmlns:a16="http://schemas.microsoft.com/office/drawing/2014/main" id="{018D5414-FC8D-46A8-8537-A8DBE27ABB95}"/>
              </a:ext>
            </a:extLst>
          </p:cNvPr>
          <p:cNvSpPr txBox="1"/>
          <p:nvPr/>
        </p:nvSpPr>
        <p:spPr>
          <a:xfrm>
            <a:off x="4873841" y="2929631"/>
            <a:ext cx="1935332" cy="400110"/>
          </a:xfrm>
          <a:prstGeom prst="rect">
            <a:avLst/>
          </a:prstGeom>
          <a:noFill/>
        </p:spPr>
        <p:txBody>
          <a:bodyPr wrap="square" rtlCol="0">
            <a:spAutoFit/>
          </a:bodyPr>
          <a:lstStyle/>
          <a:p>
            <a:r>
              <a:rPr lang="en-CA" dirty="0">
                <a:solidFill>
                  <a:srgbClr val="FF0000"/>
                </a:solidFill>
              </a:rPr>
              <a:t>Right </a:t>
            </a:r>
            <a:r>
              <a:rPr lang="en-CA" sz="2000" dirty="0">
                <a:solidFill>
                  <a:srgbClr val="FF0000"/>
                </a:solidFill>
              </a:rPr>
              <a:t>skewed</a:t>
            </a:r>
            <a:r>
              <a:rPr lang="en-CA" dirty="0">
                <a:solidFill>
                  <a:srgbClr val="FF0000"/>
                </a:solidFill>
              </a:rPr>
              <a:t> !</a:t>
            </a:r>
          </a:p>
        </p:txBody>
      </p:sp>
    </p:spTree>
    <p:extLst>
      <p:ext uri="{BB962C8B-B14F-4D97-AF65-F5344CB8AC3E}">
        <p14:creationId xmlns:p14="http://schemas.microsoft.com/office/powerpoint/2010/main" val="153728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C75C-043C-4B63-AF18-E637F93032FF}"/>
              </a:ext>
            </a:extLst>
          </p:cNvPr>
          <p:cNvSpPr>
            <a:spLocks noGrp="1"/>
          </p:cNvSpPr>
          <p:nvPr>
            <p:ph type="title"/>
          </p:nvPr>
        </p:nvSpPr>
        <p:spPr>
          <a:xfrm>
            <a:off x="800100" y="772357"/>
            <a:ext cx="7543800" cy="840716"/>
          </a:xfrm>
        </p:spPr>
        <p:txBody>
          <a:bodyPr>
            <a:normAutofit/>
          </a:bodyPr>
          <a:lstStyle/>
          <a:p>
            <a:r>
              <a:rPr lang="en-CA" sz="3600" b="1" dirty="0"/>
              <a:t>Price distribution by Bedroom Type</a:t>
            </a:r>
          </a:p>
        </p:txBody>
      </p:sp>
      <p:pic>
        <p:nvPicPr>
          <p:cNvPr id="4" name="Content Placeholder 3">
            <a:extLst>
              <a:ext uri="{FF2B5EF4-FFF2-40B4-BE49-F238E27FC236}">
                <a16:creationId xmlns:a16="http://schemas.microsoft.com/office/drawing/2014/main" id="{33D91B0B-538C-48D8-BA05-174983C5AA4F}"/>
              </a:ext>
            </a:extLst>
          </p:cNvPr>
          <p:cNvPicPr>
            <a:picLocks noGrp="1"/>
          </p:cNvPicPr>
          <p:nvPr>
            <p:ph idx="1"/>
          </p:nvPr>
        </p:nvPicPr>
        <p:blipFill>
          <a:blip r:embed="rId2"/>
          <a:stretch>
            <a:fillRect/>
          </a:stretch>
        </p:blipFill>
        <p:spPr>
          <a:xfrm>
            <a:off x="1398188" y="1846263"/>
            <a:ext cx="6742635" cy="4376984"/>
          </a:xfrm>
          <a:prstGeom prst="rect">
            <a:avLst/>
          </a:prstGeom>
        </p:spPr>
      </p:pic>
    </p:spTree>
    <p:extLst>
      <p:ext uri="{BB962C8B-B14F-4D97-AF65-F5344CB8AC3E}">
        <p14:creationId xmlns:p14="http://schemas.microsoft.com/office/powerpoint/2010/main" val="101148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8771-F2E2-44F1-B64D-D20319EF3075}"/>
              </a:ext>
            </a:extLst>
          </p:cNvPr>
          <p:cNvSpPr>
            <a:spLocks noGrp="1"/>
          </p:cNvSpPr>
          <p:nvPr>
            <p:ph type="title"/>
          </p:nvPr>
        </p:nvSpPr>
        <p:spPr>
          <a:xfrm>
            <a:off x="822324" y="843379"/>
            <a:ext cx="7543800" cy="707551"/>
          </a:xfrm>
        </p:spPr>
        <p:txBody>
          <a:bodyPr>
            <a:normAutofit/>
          </a:bodyPr>
          <a:lstStyle/>
          <a:p>
            <a:r>
              <a:rPr lang="en-CA" sz="3600" b="1" dirty="0"/>
              <a:t>Scatter Visualization bedrooms with Price</a:t>
            </a:r>
          </a:p>
        </p:txBody>
      </p:sp>
      <p:pic>
        <p:nvPicPr>
          <p:cNvPr id="5" name="Content Placeholder 4">
            <a:extLst>
              <a:ext uri="{FF2B5EF4-FFF2-40B4-BE49-F238E27FC236}">
                <a16:creationId xmlns:a16="http://schemas.microsoft.com/office/drawing/2014/main" id="{9B81DB83-3405-4A99-9C0C-C43695DA9DE0}"/>
              </a:ext>
            </a:extLst>
          </p:cNvPr>
          <p:cNvPicPr>
            <a:picLocks noGrp="1"/>
          </p:cNvPicPr>
          <p:nvPr>
            <p:ph idx="1"/>
          </p:nvPr>
        </p:nvPicPr>
        <p:blipFill>
          <a:blip r:embed="rId2"/>
          <a:stretch>
            <a:fillRect/>
          </a:stretch>
        </p:blipFill>
        <p:spPr>
          <a:xfrm>
            <a:off x="1398188" y="1846263"/>
            <a:ext cx="6392073" cy="4022725"/>
          </a:xfrm>
          <a:prstGeom prst="rect">
            <a:avLst/>
          </a:prstGeom>
        </p:spPr>
      </p:pic>
    </p:spTree>
    <p:extLst>
      <p:ext uri="{BB962C8B-B14F-4D97-AF65-F5344CB8AC3E}">
        <p14:creationId xmlns:p14="http://schemas.microsoft.com/office/powerpoint/2010/main" val="411924378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268</TotalTime>
  <Words>1022</Words>
  <Application>Microsoft Office PowerPoint</Application>
  <PresentationFormat>On-screen Show (4:3)</PresentationFormat>
  <Paragraphs>235</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Retrospect</vt:lpstr>
      <vt:lpstr>House Renting Market in GTA</vt:lpstr>
      <vt:lpstr>Objective</vt:lpstr>
      <vt:lpstr>Data Collection</vt:lpstr>
      <vt:lpstr>Data Cleansing </vt:lpstr>
      <vt:lpstr>Statistics </vt:lpstr>
      <vt:lpstr>Frequency &amp; Visualization</vt:lpstr>
      <vt:lpstr>Price Distribution</vt:lpstr>
      <vt:lpstr>Price distribution by Bedroom Type</vt:lpstr>
      <vt:lpstr>Scatter Visualization bedrooms with Price</vt:lpstr>
      <vt:lpstr>Top 10 Type by # of Properties</vt:lpstr>
      <vt:lpstr>Top 10 Type by Avg Price </vt:lpstr>
      <vt:lpstr>Summary Table</vt:lpstr>
      <vt:lpstr>Visualize Avg Price by Bedrooms and bathrooms in Detached 2-storey </vt:lpstr>
      <vt:lpstr>Modelling </vt:lpstr>
      <vt:lpstr>Decision Tree vs Random Forest</vt:lpstr>
      <vt:lpstr>Regression Model</vt:lpstr>
      <vt:lpstr>Residuals Plot for Model1 </vt:lpstr>
      <vt:lpstr>Residuals Plot for Model 2</vt:lpstr>
      <vt:lpstr>Regression Model</vt:lpstr>
      <vt:lpstr>Discussion </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Renting market in GTA</dc:title>
  <dc:creator>GRACE CAI</dc:creator>
  <cp:lastModifiedBy>GRACE CAI</cp:lastModifiedBy>
  <cp:revision>21</cp:revision>
  <dcterms:created xsi:type="dcterms:W3CDTF">2019-04-22T18:29:15Z</dcterms:created>
  <dcterms:modified xsi:type="dcterms:W3CDTF">2019-04-24T14:16:28Z</dcterms:modified>
</cp:coreProperties>
</file>